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media/image24.jpg" ContentType="image/jpg"/>
  <Override PartName="/ppt/ink/ink11.xml" ContentType="application/inkml+xml"/>
  <Override PartName="/ppt/ink/ink12.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5" r:id="rId1"/>
  </p:sldMasterIdLst>
  <p:sldIdLst>
    <p:sldId id="256" r:id="rId2"/>
    <p:sldId id="257" r:id="rId3"/>
    <p:sldId id="258" r:id="rId4"/>
    <p:sldId id="259" r:id="rId5"/>
    <p:sldId id="260" r:id="rId6"/>
    <p:sldId id="261" r:id="rId7"/>
    <p:sldId id="262" r:id="rId8"/>
    <p:sldId id="288" r:id="rId9"/>
    <p:sldId id="289" r:id="rId10"/>
    <p:sldId id="290" r:id="rId11"/>
    <p:sldId id="263" r:id="rId12"/>
    <p:sldId id="291" r:id="rId13"/>
    <p:sldId id="292" r:id="rId14"/>
    <p:sldId id="293" r:id="rId15"/>
    <p:sldId id="294" r:id="rId16"/>
    <p:sldId id="295" r:id="rId17"/>
    <p:sldId id="298" r:id="rId18"/>
    <p:sldId id="300" r:id="rId19"/>
    <p:sldId id="301" r:id="rId20"/>
    <p:sldId id="302" r:id="rId21"/>
    <p:sldId id="304" r:id="rId22"/>
    <p:sldId id="303" r:id="rId23"/>
    <p:sldId id="296" r:id="rId24"/>
    <p:sldId id="297"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15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9T02:19:07.485"/>
    </inkml:context>
    <inkml:brush xml:id="br0">
      <inkml:brushProperty name="width" value="0.1" units="cm"/>
      <inkml:brushProperty name="height" value="0.1" units="cm"/>
      <inkml:brushProperty name="color" value="#FFFFFF"/>
    </inkml:brush>
  </inkml:definitions>
  <inkml:trace contextRef="#ctx0" brushRef="#br0">1 0 128,'0'6'0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9T02:43:23.921"/>
    </inkml:context>
    <inkml:brush xml:id="br0">
      <inkml:brushProperty name="width" value="0.1" units="cm"/>
      <inkml:brushProperty name="height" value="0.1" units="cm"/>
      <inkml:brushProperty name="color" value="#FFFFFF"/>
    </inkml:brush>
  </inkml:definitions>
  <inkml:trace contextRef="#ctx0" brushRef="#br0">1 0 128,'0'6'0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9T03:00:38.841"/>
    </inkml:context>
    <inkml:brush xml:id="br0">
      <inkml:brushProperty name="width" value="0.1" units="cm"/>
      <inkml:brushProperty name="height" value="0.1" units="cm"/>
      <inkml:brushProperty name="color" value="#FFFFFF"/>
    </inkml:brush>
  </inkml:definitions>
  <inkml:trace contextRef="#ctx0" brushRef="#br0">1 0 128,'0'6'0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9T03:02:27.601"/>
    </inkml:context>
    <inkml:brush xml:id="br0">
      <inkml:brushProperty name="width" value="0.1" units="cm"/>
      <inkml:brushProperty name="height" value="0.1" units="cm"/>
      <inkml:brushProperty name="color" value="#FFFFFF"/>
    </inkml:brush>
  </inkml:definitions>
  <inkml:trace contextRef="#ctx0" brushRef="#br0">1 0 128,'0'6'0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9T03:04:15.743"/>
    </inkml:context>
    <inkml:brush xml:id="br0">
      <inkml:brushProperty name="width" value="0.1" units="cm"/>
      <inkml:brushProperty name="height" value="0.1" units="cm"/>
      <inkml:brushProperty name="color" value="#FFFFFF"/>
    </inkml:brush>
  </inkml:definitions>
  <inkml:trace contextRef="#ctx0" brushRef="#br0">1 0 128,'0'6'0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9T03:05:28.179"/>
    </inkml:context>
    <inkml:brush xml:id="br0">
      <inkml:brushProperty name="width" value="0.1" units="cm"/>
      <inkml:brushProperty name="height" value="0.1" units="cm"/>
      <inkml:brushProperty name="color" value="#FFFFFF"/>
    </inkml:brush>
  </inkml:definitions>
  <inkml:trace contextRef="#ctx0" brushRef="#br0">1 0 128,'0'6'0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13T18:42:17.470"/>
    </inkml:context>
    <inkml:brush xml:id="br0">
      <inkml:brushProperty name="width" value="0.1" units="cm"/>
      <inkml:brushProperty name="height" value="0.1" units="cm"/>
      <inkml:brushProperty name="color" value="#FFFFFF"/>
    </inkml:brush>
  </inkml:definitions>
  <inkml:trace contextRef="#ctx0" brushRef="#br0">1 0 128,'0'6'0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13T18:42:36.432"/>
    </inkml:context>
    <inkml:brush xml:id="br0">
      <inkml:brushProperty name="width" value="0.1" units="cm"/>
      <inkml:brushProperty name="height" value="0.1" units="cm"/>
      <inkml:brushProperty name="color" value="#FFFFFF"/>
    </inkml:brush>
  </inkml:definitions>
  <inkml:trace contextRef="#ctx0" brushRef="#br0">1 0 128,'0'6'0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13T18:43:04.720"/>
    </inkml:context>
    <inkml:brush xml:id="br0">
      <inkml:brushProperty name="width" value="0.1" units="cm"/>
      <inkml:brushProperty name="height" value="0.1" units="cm"/>
      <inkml:brushProperty name="color" value="#FFFFFF"/>
    </inkml:brush>
  </inkml:definitions>
  <inkml:trace contextRef="#ctx0" brushRef="#br0">1 0 128,'0'6'0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13T18:43:18.488"/>
    </inkml:context>
    <inkml:brush xml:id="br0">
      <inkml:brushProperty name="width" value="0.1" units="cm"/>
      <inkml:brushProperty name="height" value="0.1" units="cm"/>
      <inkml:brushProperty name="color" value="#FFFFFF"/>
    </inkml:brush>
  </inkml:definitions>
  <inkml:trace contextRef="#ctx0" brushRef="#br0">1 0 128,'0'6'0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13T18:43:31.281"/>
    </inkml:context>
    <inkml:brush xml:id="br0">
      <inkml:brushProperty name="width" value="0.1" units="cm"/>
      <inkml:brushProperty name="height" value="0.1" units="cm"/>
      <inkml:brushProperty name="color" value="#FFFFFF"/>
    </inkml:brush>
  </inkml:definitions>
  <inkml:trace contextRef="#ctx0" brushRef="#br0">1 0 128,'0'6'0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13T18:44:01.596"/>
    </inkml:context>
    <inkml:brush xml:id="br0">
      <inkml:brushProperty name="width" value="0.1" units="cm"/>
      <inkml:brushProperty name="height" value="0.1" units="cm"/>
      <inkml:brushProperty name="color" value="#FFFFFF"/>
    </inkml:brush>
  </inkml:definitions>
  <inkml:trace contextRef="#ctx0" brushRef="#br0">1 0 128,'0'6'0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id="{DA381740-063A-41A4-836D-85D14980EEF0}"/>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4/13/2024</a:t>
            </a:fld>
            <a:endParaRPr lang="en-US" dirty="0"/>
          </a:p>
        </p:txBody>
      </p:sp>
      <p:sp>
        <p:nvSpPr>
          <p:cNvPr id="5" name="Footer Placeholder 4">
            <a:extLst>
              <a:ext uri="{FF2B5EF4-FFF2-40B4-BE49-F238E27FC236}">
                <a16:creationId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‹Nº›</a:t>
            </a:fld>
            <a:endParaRPr lang="en-US"/>
          </a:p>
        </p:txBody>
      </p:sp>
    </p:spTree>
    <p:extLst>
      <p:ext uri="{BB962C8B-B14F-4D97-AF65-F5344CB8AC3E}">
        <p14:creationId xmlns:p14="http://schemas.microsoft.com/office/powerpoint/2010/main" val="2999266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fld id="{72345051-2045-45DA-935E-2E3CA1A69ADC}" type="datetimeFigureOut">
              <a:rPr lang="en-US" smtClean="0"/>
              <a:t>4/13/2024</a:t>
            </a:fld>
            <a:endParaRPr lang="en-US"/>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‹Nº›</a:t>
            </a:fld>
            <a:endParaRPr lang="en-US"/>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3868234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F300D-5CBE-47E9-A193-E23C8314D0EA}"/>
              </a:ext>
            </a:extLst>
          </p:cNvPr>
          <p:cNvSpPr>
            <a:spLocks noGrp="1"/>
          </p:cNvSpPr>
          <p:nvPr>
            <p:ph type="dt" sz="half" idx="10"/>
          </p:nvPr>
        </p:nvSpPr>
        <p:spPr/>
        <p:txBody>
          <a:bodyPr/>
          <a:lstStyle/>
          <a:p>
            <a:fld id="{72345051-2045-45DA-935E-2E3CA1A69ADC}" type="datetimeFigureOut">
              <a:rPr lang="en-US" smtClean="0"/>
              <a:t>4/13/2024</a:t>
            </a:fld>
            <a:endParaRPr lang="en-US"/>
          </a:p>
        </p:txBody>
      </p:sp>
      <p:sp>
        <p:nvSpPr>
          <p:cNvPr id="5" name="Footer Placeholder 4">
            <a:extLst>
              <a:ext uri="{FF2B5EF4-FFF2-40B4-BE49-F238E27FC236}">
                <a16:creationId xmlns:a16="http://schemas.microsoft.com/office/drawing/2014/main"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‹Nº›</a:t>
            </a:fld>
            <a:endParaRPr lang="en-US"/>
          </a:p>
        </p:txBody>
      </p:sp>
      <p:sp>
        <p:nvSpPr>
          <p:cNvPr id="7" name="Rectangle 6" descr="Tag=AccentColor&#10;Flavor=Light&#10;Target=FillAndLine">
            <a:extLst>
              <a:ext uri="{FF2B5EF4-FFF2-40B4-BE49-F238E27FC236}">
                <a16:creationId xmlns:a16="http://schemas.microsoft.com/office/drawing/2014/main" id="{417A8947-4521-4FE1-8E44-27363435CE1B}"/>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538207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1929384"/>
            <a:ext cx="5181600" cy="42519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fld id="{72345051-2045-45DA-935E-2E3CA1A69ADC}" type="datetimeFigureOut">
              <a:rPr lang="en-US" smtClean="0"/>
              <a:t>4/13/2024</a:t>
            </a:fld>
            <a:endParaRPr lang="en-US"/>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‹Nº›</a:t>
            </a:fld>
            <a:endParaRPr lang="en-US"/>
          </a:p>
        </p:txBody>
      </p:sp>
      <p:sp>
        <p:nvSpPr>
          <p:cNvPr id="9" name="Rectangle 8" descr="Tag=AccentColor&#10;Flavor=Light&#10;Target=FillAndLine">
            <a:extLst>
              <a:ext uri="{FF2B5EF4-FFF2-40B4-BE49-F238E27FC236}">
                <a16:creationId xmlns:a16="http://schemas.microsoft.com/office/drawing/2014/main" id="{2FAAC677-2D37-4F63-9C4B-711A2988EE0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5630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2926080"/>
            <a:ext cx="5157787" cy="326440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fld id="{72345051-2045-45DA-935E-2E3CA1A69ADC}" type="datetimeFigureOut">
              <a:rPr lang="en-US" smtClean="0"/>
              <a:t>4/13/2024</a:t>
            </a:fld>
            <a:endParaRPr lang="en-US"/>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‹Nº›</a:t>
            </a:fld>
            <a:endParaRPr lang="en-US"/>
          </a:p>
        </p:txBody>
      </p:sp>
      <p:sp>
        <p:nvSpPr>
          <p:cNvPr id="11" name="Rectangle 10" descr="Tag=AccentColor&#10;Flavor=Light&#10;Target=FillAndLine">
            <a:extLst>
              <a:ext uri="{FF2B5EF4-FFF2-40B4-BE49-F238E27FC236}">
                <a16:creationId xmlns:a16="http://schemas.microsoft.com/office/drawing/2014/main" id="{F634C457-AEBF-47D7-9200-BAD05D138B1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113713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C6FD9A32-9C83-452B-BC69-CC6E95D3C93C}"/>
              </a:ext>
            </a:extLst>
          </p:cNvPr>
          <p:cNvSpPr>
            <a:spLocks noGrp="1"/>
          </p:cNvSpPr>
          <p:nvPr>
            <p:ph type="dt" sz="half" idx="10"/>
          </p:nvPr>
        </p:nvSpPr>
        <p:spPr/>
        <p:txBody>
          <a:bodyPr/>
          <a:lstStyle/>
          <a:p>
            <a:fld id="{72345051-2045-45DA-935E-2E3CA1A69ADC}" type="datetimeFigureOut">
              <a:rPr lang="en-US" smtClean="0"/>
              <a:t>4/13/2024</a:t>
            </a:fld>
            <a:endParaRPr lang="en-US"/>
          </a:p>
        </p:txBody>
      </p:sp>
      <p:sp>
        <p:nvSpPr>
          <p:cNvPr id="4" name="Footer Placeholder 3">
            <a:extLst>
              <a:ext uri="{FF2B5EF4-FFF2-40B4-BE49-F238E27FC236}">
                <a16:creationId xmlns:a16="http://schemas.microsoft.com/office/drawing/2014/main"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‹Nº›</a:t>
            </a:fld>
            <a:endParaRPr lang="en-US"/>
          </a:p>
        </p:txBody>
      </p:sp>
      <p:sp>
        <p:nvSpPr>
          <p:cNvPr id="6" name="Rectangle 6" descr="Tag=AccentColor&#10;Flavor=Light&#10;Target=FillAndLine">
            <a:extLst>
              <a:ext uri="{FF2B5EF4-FFF2-40B4-BE49-F238E27FC236}">
                <a16:creationId xmlns:a16="http://schemas.microsoft.com/office/drawing/2014/main" id="{17F03060-85EC-4182-8C18-C6EE0D373E4B}"/>
              </a:ext>
            </a:extLst>
          </p:cNvPr>
          <p:cNvSpPr/>
          <p:nvPr/>
        </p:nvSpPr>
        <p:spPr>
          <a:xfrm>
            <a:off x="3974206" y="5126892"/>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2100048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fld id="{72345051-2045-45DA-935E-2E3CA1A69ADC}" type="datetimeFigureOut">
              <a:rPr lang="en-US" smtClean="0"/>
              <a:t>4/13/2024</a:t>
            </a:fld>
            <a:endParaRPr lang="en-US"/>
          </a:p>
        </p:txBody>
      </p:sp>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‹Nº›</a:t>
            </a:fld>
            <a:endParaRPr lang="en-US"/>
          </a:p>
        </p:txBody>
      </p:sp>
    </p:spTree>
    <p:extLst>
      <p:ext uri="{BB962C8B-B14F-4D97-AF65-F5344CB8AC3E}">
        <p14:creationId xmlns:p14="http://schemas.microsoft.com/office/powerpoint/2010/main" val="2899406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fld id="{72345051-2045-45DA-935E-2E3CA1A69ADC}" type="datetimeFigureOut">
              <a:rPr lang="en-US" smtClean="0"/>
              <a:t>4/13/2024</a:t>
            </a:fld>
            <a:endParaRPr lang="en-US"/>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‹Nº›</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1728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fld id="{72345051-2045-45DA-935E-2E3CA1A69ADC}" type="datetimeFigureOut">
              <a:rPr lang="en-US" smtClean="0"/>
              <a:t>4/13/2024</a:t>
            </a:fld>
            <a:endParaRPr lang="en-US"/>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‹Nº›</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27876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1A953-02EA-491B-A215-AF8420D74D3A}"/>
              </a:ext>
            </a:extLst>
          </p:cNvPr>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4084D1E-BC98-44E4-8D2C-89CCDC293331}"/>
              </a:ext>
            </a:extLst>
          </p:cNvPr>
          <p:cNvSpPr>
            <a:spLocks noGrp="1"/>
          </p:cNvSpPr>
          <p:nvPr>
            <p:ph type="dt" sz="half" idx="10"/>
          </p:nvPr>
        </p:nvSpPr>
        <p:spPr/>
        <p:txBody>
          <a:bodyPr/>
          <a:lstStyle/>
          <a:p>
            <a:fld id="{72345051-2045-45DA-935E-2E3CA1A69ADC}" type="datetimeFigureOut">
              <a:rPr lang="en-US" smtClean="0"/>
              <a:t>4/13/2024</a:t>
            </a:fld>
            <a:endParaRPr lang="en-US"/>
          </a:p>
        </p:txBody>
      </p:sp>
      <p:sp>
        <p:nvSpPr>
          <p:cNvPr id="5" name="Footer Placeholder 4">
            <a:extLst>
              <a:ext uri="{FF2B5EF4-FFF2-40B4-BE49-F238E27FC236}">
                <a16:creationId xmlns:a16="http://schemas.microsoft.com/office/drawing/2014/main"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‹Nº›</a:t>
            </a:fld>
            <a:endParaRPr lang="en-US"/>
          </a:p>
        </p:txBody>
      </p:sp>
    </p:spTree>
    <p:extLst>
      <p:ext uri="{BB962C8B-B14F-4D97-AF65-F5344CB8AC3E}">
        <p14:creationId xmlns:p14="http://schemas.microsoft.com/office/powerpoint/2010/main" val="1096599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DD5CB3-8B24-48C7-89D3-8DCAD36A453D}"/>
              </a:ext>
            </a:extLst>
          </p:cNvPr>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50BC931-E2BF-4C1D-91AA-89F82F8268B2}"/>
              </a:ext>
            </a:extLst>
          </p:cNvPr>
          <p:cNvSpPr>
            <a:spLocks noGrp="1"/>
          </p:cNvSpPr>
          <p:nvPr>
            <p:ph type="dt" sz="half" idx="10"/>
          </p:nvPr>
        </p:nvSpPr>
        <p:spPr/>
        <p:txBody>
          <a:bodyPr/>
          <a:lstStyle/>
          <a:p>
            <a:fld id="{72345051-2045-45DA-935E-2E3CA1A69ADC}" type="datetimeFigureOut">
              <a:rPr lang="en-US" smtClean="0"/>
              <a:t>4/13/2024</a:t>
            </a:fld>
            <a:endParaRPr lang="en-US"/>
          </a:p>
        </p:txBody>
      </p:sp>
      <p:sp>
        <p:nvSpPr>
          <p:cNvPr id="5" name="Footer Placeholder 4">
            <a:extLst>
              <a:ext uri="{FF2B5EF4-FFF2-40B4-BE49-F238E27FC236}">
                <a16:creationId xmlns:a16="http://schemas.microsoft.com/office/drawing/2014/main"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‹Nº›</a:t>
            </a:fld>
            <a:endParaRPr lang="en-US"/>
          </a:p>
        </p:txBody>
      </p:sp>
    </p:spTree>
    <p:extLst>
      <p:ext uri="{BB962C8B-B14F-4D97-AF65-F5344CB8AC3E}">
        <p14:creationId xmlns:p14="http://schemas.microsoft.com/office/powerpoint/2010/main" val="1063311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2345051-2045-45DA-935E-2E3CA1A69ADC}" type="datetimeFigureOut">
              <a:rPr lang="en-US" smtClean="0"/>
              <a:t>4/13/2024</a:t>
            </a:fld>
            <a:endParaRPr lang="en-US" dirty="0"/>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CD31F4-64FA-4BA0-9498-67783267A8C8}" type="slidenum">
              <a:rPr lang="en-US" smtClean="0"/>
              <a:t>‹Nº›</a:t>
            </a:fld>
            <a:endParaRPr lang="en-US" dirty="0"/>
          </a:p>
        </p:txBody>
      </p:sp>
    </p:spTree>
    <p:extLst>
      <p:ext uri="{BB962C8B-B14F-4D97-AF65-F5344CB8AC3E}">
        <p14:creationId xmlns:p14="http://schemas.microsoft.com/office/powerpoint/2010/main" val="1428026053"/>
      </p:ext>
    </p:extLst>
  </p:cSld>
  <p:clrMap bg1="lt1" tx1="dk1" bg2="lt2" tx2="dk2" accent1="accent1" accent2="accent2" accent3="accent3" accent4="accent4" accent5="accent5" accent6="accent6" hlink="hlink" folHlink="folHlink"/>
  <p:sldLayoutIdLst>
    <p:sldLayoutId id="2147483920" r:id="rId1"/>
    <p:sldLayoutId id="2147483921" r:id="rId2"/>
    <p:sldLayoutId id="2147483922" r:id="rId3"/>
    <p:sldLayoutId id="2147483923" r:id="rId4"/>
    <p:sldLayoutId id="2147483924" r:id="rId5"/>
    <p:sldLayoutId id="2147483918" r:id="rId6"/>
    <p:sldLayoutId id="2147483914" r:id="rId7"/>
    <p:sldLayoutId id="2147483915" r:id="rId8"/>
    <p:sldLayoutId id="2147483916" r:id="rId9"/>
    <p:sldLayoutId id="2147483917" r:id="rId10"/>
    <p:sldLayoutId id="2147483919" r:id="rId11"/>
  </p:sldLayoutIdLst>
  <p:txStyles>
    <p:title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ustomXml" Target="../ink/ink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hyperlink" Target="https://pixnio.com/es/objetos/dispositivos-electronicos/luces-electricas/electricidad-bombilla-de-luz-mesa-madera-energia-tecnologia" TargetMode="External"/><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ustomXml" Target="../ink/ink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ustomXml" Target="../ink/ink3.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ustomXml" Target="../ink/ink4.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ustomXml" Target="../ink/ink5.xml"/><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ustomXml" Target="../ink/ink6.xml"/><Relationship Id="rId1" Type="http://schemas.openxmlformats.org/officeDocument/2006/relationships/slideLayout" Target="../slideLayouts/slideLayout2.xml"/><Relationship Id="rId6" Type="http://schemas.openxmlformats.org/officeDocument/2006/relationships/hyperlink" Target="https://creativecommons.org/licenses/by-sa/3.0/" TargetMode="External"/><Relationship Id="rId5" Type="http://schemas.openxmlformats.org/officeDocument/2006/relationships/hyperlink" Target="https://www.monolitonimbus.com.br/multimetro-como-usar/" TargetMode="External"/><Relationship Id="rId4" Type="http://schemas.openxmlformats.org/officeDocument/2006/relationships/image" Target="../media/image15.gif"/></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customXml" Target="../ink/ink7.xml"/><Relationship Id="rId1" Type="http://schemas.openxmlformats.org/officeDocument/2006/relationships/slideLayout" Target="../slideLayouts/slideLayout6.xml"/><Relationship Id="rId5" Type="http://schemas.openxmlformats.org/officeDocument/2006/relationships/image" Target="../media/image21.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customXml" Target="../ink/ink8.xml"/><Relationship Id="rId1" Type="http://schemas.openxmlformats.org/officeDocument/2006/relationships/slideLayout" Target="../slideLayouts/slideLayout6.xml"/><Relationship Id="rId5" Type="http://schemas.openxmlformats.org/officeDocument/2006/relationships/image" Target="../media/image22.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customXml" Target="../ink/ink9.xml"/><Relationship Id="rId1" Type="http://schemas.openxmlformats.org/officeDocument/2006/relationships/slideLayout" Target="../slideLayouts/slideLayout6.xml"/><Relationship Id="rId5" Type="http://schemas.openxmlformats.org/officeDocument/2006/relationships/image" Target="../media/image23.pn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customXml" Target="../ink/ink10.xml"/><Relationship Id="rId1" Type="http://schemas.openxmlformats.org/officeDocument/2006/relationships/slideLayout" Target="../slideLayouts/slideLayout6.xml"/><Relationship Id="rId5" Type="http://schemas.openxmlformats.org/officeDocument/2006/relationships/image" Target="../media/image25.png"/><Relationship Id="rId4" Type="http://schemas.openxmlformats.org/officeDocument/2006/relationships/image" Target="../media/image24.jp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customXml" Target="../ink/ink11.xml"/><Relationship Id="rId1" Type="http://schemas.openxmlformats.org/officeDocument/2006/relationships/slideLayout" Target="../slideLayouts/slideLayout6.xml"/><Relationship Id="rId5" Type="http://schemas.openxmlformats.org/officeDocument/2006/relationships/image" Target="../media/image26.png"/><Relationship Id="rId4" Type="http://schemas.openxmlformats.org/officeDocument/2006/relationships/image" Target="../media/image24.jp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customXml" Target="../ink/ink12.xml"/><Relationship Id="rId1" Type="http://schemas.openxmlformats.org/officeDocument/2006/relationships/slideLayout" Target="../slideLayouts/slideLayout6.xml"/><Relationship Id="rId5" Type="http://schemas.openxmlformats.org/officeDocument/2006/relationships/image" Target="../media/image27.png"/><Relationship Id="rId4" Type="http://schemas.openxmlformats.org/officeDocument/2006/relationships/image" Target="../media/image24.jpg"/></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3">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ángulo 3">
            <a:extLst>
              <a:ext uri="{FF2B5EF4-FFF2-40B4-BE49-F238E27FC236}">
                <a16:creationId xmlns:a16="http://schemas.microsoft.com/office/drawing/2014/main" id="{7F1455BE-2707-DA1E-49B0-F9B01F1E25B3}"/>
              </a:ext>
            </a:extLst>
          </p:cNvPr>
          <p:cNvSpPr/>
          <p:nvPr/>
        </p:nvSpPr>
        <p:spPr>
          <a:xfrm>
            <a:off x="4654296" y="640080"/>
            <a:ext cx="6894576" cy="3566160"/>
          </a:xfrm>
          <a:prstGeom prst="rect">
            <a:avLst/>
          </a:prstGeom>
        </p:spPr>
        <p:txBody>
          <a:bodyPr vert="horz" lIns="91440" tIns="45720" rIns="91440" bIns="45720" rtlCol="0" anchor="b">
            <a:normAutofit/>
          </a:bodyPr>
          <a:lstStyle/>
          <a:p>
            <a:pPr defTabSz="914400">
              <a:lnSpc>
                <a:spcPct val="90000"/>
              </a:lnSpc>
              <a:spcBef>
                <a:spcPct val="0"/>
              </a:spcBef>
              <a:spcAft>
                <a:spcPts val="600"/>
              </a:spcAft>
              <a:tabLst>
                <a:tab pos="2806065" algn="ctr"/>
                <a:tab pos="5612130" algn="r"/>
              </a:tabLst>
            </a:pPr>
            <a:r>
              <a:rPr lang="en-US" sz="6700" b="1" cap="all" spc="30" dirty="0">
                <a:effectLst/>
                <a:latin typeface="Aharoni" panose="02010803020104030203" pitchFamily="2" charset="-79"/>
                <a:ea typeface="+mj-ea"/>
                <a:cs typeface="Aharoni" panose="02010803020104030203" pitchFamily="2" charset="-79"/>
              </a:rPr>
              <a:t>ELECTRICIDAD Y ELECTRONICA INDUSTRIAL</a:t>
            </a:r>
          </a:p>
        </p:txBody>
      </p:sp>
      <p:pic>
        <p:nvPicPr>
          <p:cNvPr id="29" name="Picture 1" descr="Luces de láser de neón alineadas para formar un triángulo">
            <a:extLst>
              <a:ext uri="{FF2B5EF4-FFF2-40B4-BE49-F238E27FC236}">
                <a16:creationId xmlns:a16="http://schemas.microsoft.com/office/drawing/2014/main" id="{AA9B9036-1829-156F-5BA6-C05F0956F6D5}"/>
              </a:ext>
            </a:extLst>
          </p:cNvPr>
          <p:cNvPicPr>
            <a:picLocks noChangeAspect="1"/>
          </p:cNvPicPr>
          <p:nvPr/>
        </p:nvPicPr>
        <p:blipFill rotWithShape="1">
          <a:blip r:embed="rId2"/>
          <a:srcRect l="31352" r="31741"/>
          <a:stretch/>
        </p:blipFill>
        <p:spPr>
          <a:xfrm>
            <a:off x="20" y="10"/>
            <a:ext cx="4049786" cy="6857990"/>
          </a:xfrm>
          <a:custGeom>
            <a:avLst/>
            <a:gdLst/>
            <a:ahLst/>
            <a:cxnLst/>
            <a:rect l="l" t="t" r="r" b="b"/>
            <a:pathLst>
              <a:path w="4049806" h="6858000">
                <a:moveTo>
                  <a:pt x="0" y="0"/>
                </a:moveTo>
                <a:lnTo>
                  <a:pt x="4018525" y="0"/>
                </a:lnTo>
                <a:lnTo>
                  <a:pt x="4019816" y="10931"/>
                </a:lnTo>
                <a:cubicBezTo>
                  <a:pt x="4034945" y="94836"/>
                  <a:pt x="4032275" y="179884"/>
                  <a:pt x="4036343" y="264297"/>
                </a:cubicBezTo>
                <a:cubicBezTo>
                  <a:pt x="4041301" y="367652"/>
                  <a:pt x="4035072" y="471135"/>
                  <a:pt x="4032911" y="574617"/>
                </a:cubicBezTo>
                <a:cubicBezTo>
                  <a:pt x="4031004" y="662717"/>
                  <a:pt x="4022232" y="750690"/>
                  <a:pt x="4025029" y="838916"/>
                </a:cubicBezTo>
                <a:cubicBezTo>
                  <a:pt x="4025029" y="841968"/>
                  <a:pt x="4025029" y="845019"/>
                  <a:pt x="4025029" y="848070"/>
                </a:cubicBezTo>
                <a:cubicBezTo>
                  <a:pt x="4017020" y="945068"/>
                  <a:pt x="4017020" y="1042576"/>
                  <a:pt x="4025029" y="1139574"/>
                </a:cubicBezTo>
                <a:cubicBezTo>
                  <a:pt x="4027609" y="1179950"/>
                  <a:pt x="4026885" y="1220466"/>
                  <a:pt x="4022868" y="1260728"/>
                </a:cubicBezTo>
                <a:cubicBezTo>
                  <a:pt x="4019054" y="1311960"/>
                  <a:pt x="4006849" y="1364083"/>
                  <a:pt x="4015621" y="1414934"/>
                </a:cubicBezTo>
                <a:cubicBezTo>
                  <a:pt x="4021367" y="1456784"/>
                  <a:pt x="4024558" y="1498940"/>
                  <a:pt x="4025156" y="1541172"/>
                </a:cubicBezTo>
                <a:cubicBezTo>
                  <a:pt x="4029478" y="1635755"/>
                  <a:pt x="4025283" y="1730847"/>
                  <a:pt x="4023757" y="1825685"/>
                </a:cubicBezTo>
                <a:cubicBezTo>
                  <a:pt x="4021850" y="1936286"/>
                  <a:pt x="4024647" y="2046634"/>
                  <a:pt x="4015748" y="2157235"/>
                </a:cubicBezTo>
                <a:cubicBezTo>
                  <a:pt x="4010790" y="2246581"/>
                  <a:pt x="4010790" y="2336130"/>
                  <a:pt x="4015748" y="2425476"/>
                </a:cubicBezTo>
                <a:cubicBezTo>
                  <a:pt x="4018164" y="2507473"/>
                  <a:pt x="4030495" y="2588454"/>
                  <a:pt x="4028461" y="2671214"/>
                </a:cubicBezTo>
                <a:cubicBezTo>
                  <a:pt x="4026046" y="2767832"/>
                  <a:pt x="4014604" y="2863940"/>
                  <a:pt x="4018164" y="2960685"/>
                </a:cubicBezTo>
                <a:cubicBezTo>
                  <a:pt x="4019816" y="3006832"/>
                  <a:pt x="4019944" y="3052980"/>
                  <a:pt x="4020961" y="3099127"/>
                </a:cubicBezTo>
                <a:cubicBezTo>
                  <a:pt x="4021978" y="3154682"/>
                  <a:pt x="4032021" y="3210110"/>
                  <a:pt x="4026427" y="3265665"/>
                </a:cubicBezTo>
                <a:cubicBezTo>
                  <a:pt x="4017147" y="3358087"/>
                  <a:pt x="3993120" y="3448857"/>
                  <a:pt x="4008121" y="3543567"/>
                </a:cubicBezTo>
                <a:cubicBezTo>
                  <a:pt x="4016384" y="3595690"/>
                  <a:pt x="4025791" y="3647940"/>
                  <a:pt x="4030495" y="3700571"/>
                </a:cubicBezTo>
                <a:cubicBezTo>
                  <a:pt x="4034690" y="3747608"/>
                  <a:pt x="4045369" y="3795408"/>
                  <a:pt x="4037233" y="3842191"/>
                </a:cubicBezTo>
                <a:cubicBezTo>
                  <a:pt x="4030368" y="3882237"/>
                  <a:pt x="4034055" y="3922282"/>
                  <a:pt x="4028715" y="3962327"/>
                </a:cubicBezTo>
                <a:cubicBezTo>
                  <a:pt x="4021723" y="4014831"/>
                  <a:pt x="4017910" y="4068352"/>
                  <a:pt x="4012697" y="4121111"/>
                </a:cubicBezTo>
                <a:cubicBezTo>
                  <a:pt x="4007866" y="4169038"/>
                  <a:pt x="4004307" y="4216838"/>
                  <a:pt x="4017020" y="4261841"/>
                </a:cubicBezTo>
                <a:cubicBezTo>
                  <a:pt x="4048039" y="4375112"/>
                  <a:pt x="4031004" y="4487748"/>
                  <a:pt x="4019308" y="4600257"/>
                </a:cubicBezTo>
                <a:cubicBezTo>
                  <a:pt x="4013587" y="4655049"/>
                  <a:pt x="4005197" y="4712765"/>
                  <a:pt x="4017910" y="4762853"/>
                </a:cubicBezTo>
                <a:cubicBezTo>
                  <a:pt x="4041428" y="4851716"/>
                  <a:pt x="4022995" y="4936764"/>
                  <a:pt x="4012824" y="5021432"/>
                </a:cubicBezTo>
                <a:cubicBezTo>
                  <a:pt x="4002654" y="5106099"/>
                  <a:pt x="4000239" y="5189495"/>
                  <a:pt x="4018037" y="5272637"/>
                </a:cubicBezTo>
                <a:cubicBezTo>
                  <a:pt x="4030495" y="5331116"/>
                  <a:pt x="4030495" y="5390612"/>
                  <a:pt x="4032021" y="5449600"/>
                </a:cubicBezTo>
                <a:cubicBezTo>
                  <a:pt x="4032911" y="5486339"/>
                  <a:pt x="4019308" y="5523842"/>
                  <a:pt x="4010282" y="5560582"/>
                </a:cubicBezTo>
                <a:cubicBezTo>
                  <a:pt x="3994009" y="5626943"/>
                  <a:pt x="3988162" y="5694321"/>
                  <a:pt x="4010282" y="5759029"/>
                </a:cubicBezTo>
                <a:cubicBezTo>
                  <a:pt x="4040793" y="5848655"/>
                  <a:pt x="4058336" y="5938407"/>
                  <a:pt x="4045623" y="6033117"/>
                </a:cubicBezTo>
                <a:cubicBezTo>
                  <a:pt x="4038377" y="6091724"/>
                  <a:pt x="4036597" y="6151347"/>
                  <a:pt x="4025664" y="6209190"/>
                </a:cubicBezTo>
                <a:cubicBezTo>
                  <a:pt x="4007358" y="6304790"/>
                  <a:pt x="4013841" y="6399882"/>
                  <a:pt x="4028461" y="6494211"/>
                </a:cubicBezTo>
                <a:cubicBezTo>
                  <a:pt x="4038542" y="6573081"/>
                  <a:pt x="4039610" y="6652829"/>
                  <a:pt x="4031639" y="6731941"/>
                </a:cubicBezTo>
                <a:lnTo>
                  <a:pt x="4022913" y="6858000"/>
                </a:lnTo>
                <a:lnTo>
                  <a:pt x="0" y="6858000"/>
                </a:lnTo>
                <a:close/>
              </a:path>
            </a:pathLst>
          </a:custGeom>
        </p:spPr>
      </p:pic>
      <p:sp>
        <p:nvSpPr>
          <p:cNvPr id="31" name="Rectangle 6">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7641" y="4409267"/>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rgbClr val="D040B9"/>
          </a:solidFill>
          <a:ln w="38100" cap="rnd">
            <a:solidFill>
              <a:srgbClr val="D040B9"/>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223160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6D2628A5-6290-036B-33FC-4B0F8615DA9E}"/>
              </a:ext>
            </a:extLst>
          </p:cNvPr>
          <p:cNvSpPr>
            <a:spLocks noGrp="1"/>
          </p:cNvSpPr>
          <p:nvPr>
            <p:ph type="title"/>
          </p:nvPr>
        </p:nvSpPr>
        <p:spPr>
          <a:xfrm>
            <a:off x="630936" y="640080"/>
            <a:ext cx="4818888" cy="1481328"/>
          </a:xfrm>
        </p:spPr>
        <p:txBody>
          <a:bodyPr anchor="b">
            <a:normAutofit/>
          </a:bodyPr>
          <a:lstStyle/>
          <a:p>
            <a:pPr>
              <a:lnSpc>
                <a:spcPct val="90000"/>
              </a:lnSpc>
            </a:pPr>
            <a:r>
              <a:rPr lang="es-ES" dirty="0">
                <a:latin typeface="Aharoni" panose="02010803020104030203" pitchFamily="2" charset="-79"/>
                <a:cs typeface="Aharoni" panose="02010803020104030203" pitchFamily="2" charset="-79"/>
              </a:rPr>
              <a:t>1.Introducción a la electricidad</a:t>
            </a:r>
            <a:endParaRPr lang="es-MX" dirty="0">
              <a:latin typeface="Aharoni" panose="02010803020104030203" pitchFamily="2" charset="-79"/>
              <a:cs typeface="Aharoni" panose="02010803020104030203" pitchFamily="2" charset="-79"/>
            </a:endParaRPr>
          </a:p>
        </p:txBody>
      </p:sp>
      <p:sp>
        <p:nvSpPr>
          <p:cNvPr id="11"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0936" y="2386584"/>
            <a:ext cx="4114800" cy="18288"/>
          </a:xfrm>
          <a:custGeom>
            <a:avLst/>
            <a:gdLst>
              <a:gd name="connsiteX0" fmla="*/ 0 w 4114800"/>
              <a:gd name="connsiteY0" fmla="*/ 0 h 18288"/>
              <a:gd name="connsiteX1" fmla="*/ 768096 w 4114800"/>
              <a:gd name="connsiteY1" fmla="*/ 0 h 18288"/>
              <a:gd name="connsiteX2" fmla="*/ 1495044 w 4114800"/>
              <a:gd name="connsiteY2" fmla="*/ 0 h 18288"/>
              <a:gd name="connsiteX3" fmla="*/ 2221992 w 4114800"/>
              <a:gd name="connsiteY3" fmla="*/ 0 h 18288"/>
              <a:gd name="connsiteX4" fmla="*/ 2784348 w 4114800"/>
              <a:gd name="connsiteY4" fmla="*/ 0 h 18288"/>
              <a:gd name="connsiteX5" fmla="*/ 3387852 w 4114800"/>
              <a:gd name="connsiteY5" fmla="*/ 0 h 18288"/>
              <a:gd name="connsiteX6" fmla="*/ 4114800 w 4114800"/>
              <a:gd name="connsiteY6" fmla="*/ 0 h 18288"/>
              <a:gd name="connsiteX7" fmla="*/ 4114800 w 4114800"/>
              <a:gd name="connsiteY7" fmla="*/ 18288 h 18288"/>
              <a:gd name="connsiteX8" fmla="*/ 3429000 w 4114800"/>
              <a:gd name="connsiteY8" fmla="*/ 18288 h 18288"/>
              <a:gd name="connsiteX9" fmla="*/ 2866644 w 4114800"/>
              <a:gd name="connsiteY9" fmla="*/ 18288 h 18288"/>
              <a:gd name="connsiteX10" fmla="*/ 2304288 w 4114800"/>
              <a:gd name="connsiteY10" fmla="*/ 18288 h 18288"/>
              <a:gd name="connsiteX11" fmla="*/ 1577340 w 4114800"/>
              <a:gd name="connsiteY11" fmla="*/ 18288 h 18288"/>
              <a:gd name="connsiteX12" fmla="*/ 973836 w 4114800"/>
              <a:gd name="connsiteY12" fmla="*/ 18288 h 18288"/>
              <a:gd name="connsiteX13" fmla="*/ 0 w 4114800"/>
              <a:gd name="connsiteY13" fmla="*/ 18288 h 18288"/>
              <a:gd name="connsiteX14" fmla="*/ 0 w 4114800"/>
              <a:gd name="connsiteY1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14800" h="18288" fill="none" extrusionOk="0">
                <a:moveTo>
                  <a:pt x="0" y="0"/>
                </a:moveTo>
                <a:cubicBezTo>
                  <a:pt x="338280" y="-26110"/>
                  <a:pt x="483942" y="6555"/>
                  <a:pt x="768096" y="0"/>
                </a:cubicBezTo>
                <a:cubicBezTo>
                  <a:pt x="1052250" y="-6555"/>
                  <a:pt x="1331484" y="24616"/>
                  <a:pt x="1495044" y="0"/>
                </a:cubicBezTo>
                <a:cubicBezTo>
                  <a:pt x="1658604" y="-24616"/>
                  <a:pt x="2056661" y="-33562"/>
                  <a:pt x="2221992" y="0"/>
                </a:cubicBezTo>
                <a:cubicBezTo>
                  <a:pt x="2387323" y="33562"/>
                  <a:pt x="2629463" y="-20094"/>
                  <a:pt x="2784348" y="0"/>
                </a:cubicBezTo>
                <a:cubicBezTo>
                  <a:pt x="2939233" y="20094"/>
                  <a:pt x="3151981" y="1524"/>
                  <a:pt x="3387852" y="0"/>
                </a:cubicBezTo>
                <a:cubicBezTo>
                  <a:pt x="3623723" y="-1524"/>
                  <a:pt x="3882724" y="26165"/>
                  <a:pt x="4114800" y="0"/>
                </a:cubicBezTo>
                <a:cubicBezTo>
                  <a:pt x="4114300" y="8855"/>
                  <a:pt x="4114909" y="14521"/>
                  <a:pt x="4114800" y="18288"/>
                </a:cubicBezTo>
                <a:cubicBezTo>
                  <a:pt x="3910038" y="37744"/>
                  <a:pt x="3683432" y="-3969"/>
                  <a:pt x="3429000" y="18288"/>
                </a:cubicBezTo>
                <a:cubicBezTo>
                  <a:pt x="3174568" y="40545"/>
                  <a:pt x="3085815" y="44166"/>
                  <a:pt x="2866644" y="18288"/>
                </a:cubicBezTo>
                <a:cubicBezTo>
                  <a:pt x="2647473" y="-7590"/>
                  <a:pt x="2580474" y="31338"/>
                  <a:pt x="2304288" y="18288"/>
                </a:cubicBezTo>
                <a:cubicBezTo>
                  <a:pt x="2028102" y="5238"/>
                  <a:pt x="1863008" y="-2001"/>
                  <a:pt x="1577340" y="18288"/>
                </a:cubicBezTo>
                <a:cubicBezTo>
                  <a:pt x="1291672" y="38577"/>
                  <a:pt x="1243931" y="9893"/>
                  <a:pt x="973836" y="18288"/>
                </a:cubicBezTo>
                <a:cubicBezTo>
                  <a:pt x="703741" y="26683"/>
                  <a:pt x="317656" y="-5910"/>
                  <a:pt x="0" y="18288"/>
                </a:cubicBezTo>
                <a:cubicBezTo>
                  <a:pt x="683" y="12014"/>
                  <a:pt x="724" y="5908"/>
                  <a:pt x="0" y="0"/>
                </a:cubicBezTo>
                <a:close/>
              </a:path>
              <a:path w="4114800" h="18288" stroke="0" extrusionOk="0">
                <a:moveTo>
                  <a:pt x="0" y="0"/>
                </a:moveTo>
                <a:cubicBezTo>
                  <a:pt x="276109" y="5266"/>
                  <a:pt x="325589" y="-19584"/>
                  <a:pt x="644652" y="0"/>
                </a:cubicBezTo>
                <a:cubicBezTo>
                  <a:pt x="963715" y="19584"/>
                  <a:pt x="1064991" y="6066"/>
                  <a:pt x="1207008" y="0"/>
                </a:cubicBezTo>
                <a:cubicBezTo>
                  <a:pt x="1349025" y="-6066"/>
                  <a:pt x="1791724" y="14506"/>
                  <a:pt x="1975104" y="0"/>
                </a:cubicBezTo>
                <a:cubicBezTo>
                  <a:pt x="2158484" y="-14506"/>
                  <a:pt x="2397469" y="20822"/>
                  <a:pt x="2619756" y="0"/>
                </a:cubicBezTo>
                <a:cubicBezTo>
                  <a:pt x="2842043" y="-20822"/>
                  <a:pt x="2992157" y="20388"/>
                  <a:pt x="3264408" y="0"/>
                </a:cubicBezTo>
                <a:cubicBezTo>
                  <a:pt x="3536659" y="-20388"/>
                  <a:pt x="3855620" y="38211"/>
                  <a:pt x="4114800" y="0"/>
                </a:cubicBezTo>
                <a:cubicBezTo>
                  <a:pt x="4113902" y="7180"/>
                  <a:pt x="4114969" y="13790"/>
                  <a:pt x="4114800" y="18288"/>
                </a:cubicBezTo>
                <a:cubicBezTo>
                  <a:pt x="3968901" y="8593"/>
                  <a:pt x="3623428" y="17559"/>
                  <a:pt x="3429000" y="18288"/>
                </a:cubicBezTo>
                <a:cubicBezTo>
                  <a:pt x="3234572" y="19017"/>
                  <a:pt x="3085079" y="41804"/>
                  <a:pt x="2866644" y="18288"/>
                </a:cubicBezTo>
                <a:cubicBezTo>
                  <a:pt x="2648209" y="-5228"/>
                  <a:pt x="2451737" y="24580"/>
                  <a:pt x="2180844" y="18288"/>
                </a:cubicBezTo>
                <a:cubicBezTo>
                  <a:pt x="1909951" y="11996"/>
                  <a:pt x="1681589" y="12244"/>
                  <a:pt x="1495044" y="18288"/>
                </a:cubicBezTo>
                <a:cubicBezTo>
                  <a:pt x="1308499" y="24332"/>
                  <a:pt x="1136614" y="21789"/>
                  <a:pt x="850392" y="18288"/>
                </a:cubicBezTo>
                <a:cubicBezTo>
                  <a:pt x="564170" y="14787"/>
                  <a:pt x="210636" y="54701"/>
                  <a:pt x="0" y="18288"/>
                </a:cubicBezTo>
                <a:cubicBezTo>
                  <a:pt x="571" y="10093"/>
                  <a:pt x="-125" y="8407"/>
                  <a:pt x="0" y="0"/>
                </a:cubicBezTo>
                <a:close/>
              </a:path>
            </a:pathLst>
          </a:custGeom>
          <a:solidFill>
            <a:srgbClr val="D040B9"/>
          </a:solidFill>
          <a:ln w="38100" cap="rnd">
            <a:solidFill>
              <a:srgbClr val="D040B9"/>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39460277-074E-8E06-F6E4-08E16B55DB30}"/>
              </a:ext>
            </a:extLst>
          </p:cNvPr>
          <p:cNvSpPr>
            <a:spLocks noGrp="1"/>
          </p:cNvSpPr>
          <p:nvPr>
            <p:ph idx="1"/>
          </p:nvPr>
        </p:nvSpPr>
        <p:spPr>
          <a:xfrm>
            <a:off x="630936" y="2660904"/>
            <a:ext cx="4818888" cy="3547872"/>
          </a:xfrm>
        </p:spPr>
        <p:txBody>
          <a:bodyPr anchor="t">
            <a:normAutofit/>
          </a:bodyPr>
          <a:lstStyle/>
          <a:p>
            <a:pPr>
              <a:lnSpc>
                <a:spcPct val="100000"/>
              </a:lnSpc>
            </a:pPr>
            <a:r>
              <a:rPr lang="es-MX" sz="1800" dirty="0">
                <a:latin typeface="Arial" panose="020B0604020202020204" pitchFamily="34" charset="0"/>
                <a:cs typeface="Arial" panose="020B0604020202020204" pitchFamily="34" charset="0"/>
              </a:rPr>
              <a:t>Las leyes de la electricidad desempeñan un papel muy importante en el funcionamiento celulares, televisiones, motores eléctricos, computadoras, aceleradores de alta energía y otros aparatos electrónicos. Incluso, en su forma más básica, las fuerzas interatómicas e intermoleculares responsables de la formación de sólidos y líquidos son, en su origen, eléctricas.</a:t>
            </a:r>
          </a:p>
          <a:p>
            <a:pPr>
              <a:lnSpc>
                <a:spcPct val="100000"/>
              </a:lnSpc>
            </a:pPr>
            <a:endParaRPr lang="es-MX" sz="1800" dirty="0"/>
          </a:p>
        </p:txBody>
      </p:sp>
      <mc:AlternateContent xmlns:mc="http://schemas.openxmlformats.org/markup-compatibility/2006" xmlns:p14="http://schemas.microsoft.com/office/powerpoint/2010/main">
        <mc:Choice Requires="p14">
          <p:contentPart p14:bwMode="auto" r:id="rId2">
            <p14:nvContentPartPr>
              <p14:cNvPr id="13" name="Ink 12">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val="1"/>
                  </p:ext>
                </p:extLst>
              </p14:nvPr>
            </p14:nvContentPartPr>
            <p14:xfrm>
              <a:off x="5755403" y="1971579"/>
              <a:ext cx="360" cy="2160"/>
            </p14:xfrm>
          </p:contentPart>
        </mc:Choice>
        <mc:Fallback xmlns="">
          <p:pic>
            <p:nvPicPr>
              <p:cNvPr id="13" name="Ink 12">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3"/>
              <a:stretch>
                <a:fillRect/>
              </a:stretch>
            </p:blipFill>
            <p:spPr>
              <a:xfrm>
                <a:off x="5737403" y="1956150"/>
                <a:ext cx="36000" cy="32709"/>
              </a:xfrm>
              <a:prstGeom prst="rect">
                <a:avLst/>
              </a:prstGeom>
            </p:spPr>
          </p:pic>
        </mc:Fallback>
      </mc:AlternateContent>
      <p:pic>
        <p:nvPicPr>
          <p:cNvPr id="4" name="image1.png">
            <a:extLst>
              <a:ext uri="{FF2B5EF4-FFF2-40B4-BE49-F238E27FC236}">
                <a16:creationId xmlns:a16="http://schemas.microsoft.com/office/drawing/2014/main" id="{F523B9DE-13D9-AFB7-297F-034467D4DF29}"/>
              </a:ext>
            </a:extLst>
          </p:cNvPr>
          <p:cNvPicPr/>
          <p:nvPr/>
        </p:nvPicPr>
        <p:blipFill>
          <a:blip r:embed="rId4" cstate="print"/>
          <a:stretch>
            <a:fillRect/>
          </a:stretch>
        </p:blipFill>
        <p:spPr>
          <a:xfrm>
            <a:off x="6099048" y="1852723"/>
            <a:ext cx="5458968" cy="3152553"/>
          </a:xfrm>
          <a:prstGeom prst="rect">
            <a:avLst/>
          </a:prstGeom>
        </p:spPr>
      </p:pic>
    </p:spTree>
    <p:extLst>
      <p:ext uri="{BB962C8B-B14F-4D97-AF65-F5344CB8AC3E}">
        <p14:creationId xmlns:p14="http://schemas.microsoft.com/office/powerpoint/2010/main" val="5783752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09C8058-7263-6250-041B-793FC120678C}"/>
              </a:ext>
            </a:extLst>
          </p:cNvPr>
          <p:cNvSpPr>
            <a:spLocks noGrp="1"/>
          </p:cNvSpPr>
          <p:nvPr>
            <p:ph type="title"/>
          </p:nvPr>
        </p:nvSpPr>
        <p:spPr>
          <a:xfrm>
            <a:off x="5297762" y="329184"/>
            <a:ext cx="6251110" cy="1783080"/>
          </a:xfrm>
        </p:spPr>
        <p:txBody>
          <a:bodyPr anchor="b">
            <a:normAutofit/>
          </a:bodyPr>
          <a:lstStyle/>
          <a:p>
            <a:pPr>
              <a:lnSpc>
                <a:spcPct val="90000"/>
              </a:lnSpc>
            </a:pPr>
            <a:r>
              <a:rPr lang="es-MX" sz="5600" dirty="0">
                <a:latin typeface="Aharoni" panose="02010803020104030203" pitchFamily="2" charset="-79"/>
                <a:cs typeface="Aharoni" panose="02010803020104030203" pitchFamily="2" charset="-79"/>
              </a:rPr>
              <a:t>¿QUÉ ES LA ELECTRICIDAD?</a:t>
            </a:r>
          </a:p>
        </p:txBody>
      </p:sp>
      <p:sp>
        <p:nvSpPr>
          <p:cNvPr id="12"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2395728"/>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rgbClr val="D040B9"/>
          </a:solidFill>
          <a:ln w="38100" cap="rnd">
            <a:solidFill>
              <a:srgbClr val="D040B9"/>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4E0DFF22-91AA-D0D6-2A17-92F8C39740B0}"/>
              </a:ext>
            </a:extLst>
          </p:cNvPr>
          <p:cNvSpPr>
            <a:spLocks noGrp="1"/>
          </p:cNvSpPr>
          <p:nvPr>
            <p:ph idx="1"/>
          </p:nvPr>
        </p:nvSpPr>
        <p:spPr>
          <a:xfrm>
            <a:off x="5297762" y="2706624"/>
            <a:ext cx="6251110" cy="3483864"/>
          </a:xfrm>
        </p:spPr>
        <p:txBody>
          <a:bodyPr>
            <a:normAutofit/>
          </a:bodyPr>
          <a:lstStyle/>
          <a:p>
            <a:pPr>
              <a:lnSpc>
                <a:spcPct val="100000"/>
              </a:lnSpc>
            </a:pPr>
            <a:endParaRPr lang="es-MX" sz="2000" b="0" i="0" u="none" strike="noStrike" baseline="0" dirty="0">
              <a:latin typeface="Times New Roman" panose="02020603050405020304" pitchFamily="18" charset="0"/>
            </a:endParaRPr>
          </a:p>
          <a:p>
            <a:pPr>
              <a:lnSpc>
                <a:spcPct val="100000"/>
              </a:lnSpc>
            </a:pPr>
            <a:r>
              <a:rPr lang="es-ES" sz="2000" b="0" i="0" u="none" strike="noStrike" baseline="0" dirty="0">
                <a:latin typeface="Times New Roman" panose="02020603050405020304" pitchFamily="18" charset="0"/>
              </a:rPr>
              <a:t> </a:t>
            </a:r>
            <a:r>
              <a:rPr lang="es-ES" sz="2000" b="1" i="0" u="none" strike="noStrike" baseline="0" dirty="0">
                <a:latin typeface="Times New Roman" panose="02020603050405020304" pitchFamily="18" charset="0"/>
              </a:rPr>
              <a:t>¿Qué es la electricidad? </a:t>
            </a:r>
            <a:r>
              <a:rPr lang="es-ES" sz="2000" b="0" i="0" u="none" strike="noStrike" baseline="0" dirty="0">
                <a:latin typeface="Times New Roman" panose="02020603050405020304" pitchFamily="18" charset="0"/>
              </a:rPr>
              <a:t>La electricidad es un fenómeno físico cuyo origen son las cargas eléctricas. La electricidad es una forma de energía que se puede aprovechar de diferentes maneras: para generar movimientos mecánicos, calor, iluminación, etc. Es la base fundamental para poner en funcionamiento desde pequeños equipos hasta aparatos de gran potencia. Este fenómeno es estudiado y representado por diferentes leyes o ecuaciones matemáticas. </a:t>
            </a:r>
          </a:p>
          <a:p>
            <a:pPr>
              <a:lnSpc>
                <a:spcPct val="100000"/>
              </a:lnSpc>
            </a:pPr>
            <a:endParaRPr lang="es-ES" sz="2000" b="0" i="0" u="none" strike="noStrike" baseline="0" dirty="0">
              <a:latin typeface="Times New Roman" panose="02020603050405020304" pitchFamily="18" charset="0"/>
            </a:endParaRPr>
          </a:p>
          <a:p>
            <a:pPr>
              <a:lnSpc>
                <a:spcPct val="100000"/>
              </a:lnSpc>
            </a:pPr>
            <a:endParaRPr lang="es-ES" sz="2000" dirty="0">
              <a:latin typeface="Times New Roman" panose="02020603050405020304" pitchFamily="18" charset="0"/>
              <a:cs typeface="Aharoni" panose="02010803020104030203" pitchFamily="2" charset="-79"/>
            </a:endParaRPr>
          </a:p>
          <a:p>
            <a:pPr>
              <a:lnSpc>
                <a:spcPct val="100000"/>
              </a:lnSpc>
            </a:pPr>
            <a:endParaRPr lang="es-MX" sz="2000" dirty="0">
              <a:latin typeface="Aharoni" panose="02010803020104030203" pitchFamily="2" charset="-79"/>
              <a:cs typeface="Aharoni" panose="02010803020104030203" pitchFamily="2" charset="-79"/>
            </a:endParaRPr>
          </a:p>
        </p:txBody>
      </p:sp>
      <p:pic>
        <p:nvPicPr>
          <p:cNvPr id="5" name="Imagen 4" descr="Imagen que contiene tabla, hecho de madera, pequeño, puesto&#10;&#10;Descripción generada automáticamente">
            <a:extLst>
              <a:ext uri="{FF2B5EF4-FFF2-40B4-BE49-F238E27FC236}">
                <a16:creationId xmlns:a16="http://schemas.microsoft.com/office/drawing/2014/main" id="{471698A9-1297-CC44-0F63-38DF71507C02}"/>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2096" r="33083"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Tree>
    <p:extLst>
      <p:ext uri="{BB962C8B-B14F-4D97-AF65-F5344CB8AC3E}">
        <p14:creationId xmlns:p14="http://schemas.microsoft.com/office/powerpoint/2010/main" val="3067734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769A386-49CA-35FC-7777-5EF823F01C09}"/>
              </a:ext>
            </a:extLst>
          </p:cNvPr>
          <p:cNvSpPr>
            <a:spLocks noGrp="1"/>
          </p:cNvSpPr>
          <p:nvPr>
            <p:ph type="title"/>
          </p:nvPr>
        </p:nvSpPr>
        <p:spPr>
          <a:xfrm>
            <a:off x="640080" y="325369"/>
            <a:ext cx="6894576" cy="2097453"/>
          </a:xfrm>
        </p:spPr>
        <p:txBody>
          <a:bodyPr anchor="b">
            <a:normAutofit fontScale="90000"/>
          </a:bodyPr>
          <a:lstStyle/>
          <a:p>
            <a:pPr>
              <a:lnSpc>
                <a:spcPct val="90000"/>
              </a:lnSpc>
            </a:pPr>
            <a:r>
              <a:rPr lang="es-ES" sz="5600" dirty="0">
                <a:latin typeface="Aharoni" panose="02010803020104030203" pitchFamily="2" charset="-79"/>
                <a:cs typeface="Aharoni" panose="02010803020104030203" pitchFamily="2" charset="-79"/>
              </a:rPr>
              <a:t>1</a:t>
            </a:r>
            <a:r>
              <a:rPr lang="es-MX" sz="5600" dirty="0">
                <a:latin typeface="Aharoni" panose="02010803020104030203" pitchFamily="2" charset="-79"/>
                <a:cs typeface="Aharoni" panose="02010803020104030203" pitchFamily="2" charset="-79"/>
              </a:rPr>
              <a:t>.2 CONCEPTOS DE MAGNITUDES ELÉCTRICAS.</a:t>
            </a:r>
          </a:p>
        </p:txBody>
      </p:sp>
      <p:sp>
        <p:nvSpPr>
          <p:cNvPr id="11"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093" y="2395391"/>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rgbClr val="D040B9"/>
          </a:solidFill>
          <a:ln w="38100" cap="rnd">
            <a:solidFill>
              <a:srgbClr val="D040B9"/>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Marcador de contenido 2">
            <a:extLst>
              <a:ext uri="{FF2B5EF4-FFF2-40B4-BE49-F238E27FC236}">
                <a16:creationId xmlns:a16="http://schemas.microsoft.com/office/drawing/2014/main" id="{37AD8B60-BD39-FFEA-E952-966A1FEFDDAC}"/>
              </a:ext>
            </a:extLst>
          </p:cNvPr>
          <p:cNvSpPr>
            <a:spLocks noGrp="1"/>
          </p:cNvSpPr>
          <p:nvPr>
            <p:ph idx="1"/>
          </p:nvPr>
        </p:nvSpPr>
        <p:spPr>
          <a:xfrm>
            <a:off x="640080" y="2708307"/>
            <a:ext cx="6894576" cy="3485260"/>
          </a:xfrm>
        </p:spPr>
        <p:txBody>
          <a:bodyPr>
            <a:normAutofit fontScale="92500" lnSpcReduction="20000"/>
          </a:bodyPr>
          <a:lstStyle/>
          <a:p>
            <a:pPr>
              <a:lnSpc>
                <a:spcPct val="100000"/>
              </a:lnSpc>
            </a:pPr>
            <a:endParaRPr lang="es-MX" sz="1800" b="0" i="0" u="none" strike="noStrike" baseline="0" dirty="0">
              <a:latin typeface="Times New Roman" panose="02020603050405020304" pitchFamily="18" charset="0"/>
            </a:endParaRPr>
          </a:p>
          <a:p>
            <a:pPr>
              <a:lnSpc>
                <a:spcPct val="100000"/>
              </a:lnSpc>
            </a:pPr>
            <a:r>
              <a:rPr lang="es-ES" sz="1800" b="0" i="0" u="none" strike="noStrike" baseline="0" dirty="0">
                <a:latin typeface="Times New Roman" panose="02020603050405020304" pitchFamily="18" charset="0"/>
              </a:rPr>
              <a:t> </a:t>
            </a:r>
            <a:r>
              <a:rPr lang="es-ES" sz="1800" b="1" i="0" u="none" strike="noStrike" baseline="0" dirty="0">
                <a:latin typeface="Times New Roman" panose="02020603050405020304" pitchFamily="18" charset="0"/>
              </a:rPr>
              <a:t>Voltaje: </a:t>
            </a:r>
            <a:r>
              <a:rPr lang="es-ES" sz="1800" b="0" i="0" u="none" strike="noStrike" baseline="0" dirty="0">
                <a:latin typeface="Times New Roman" panose="02020603050405020304" pitchFamily="18" charset="0"/>
              </a:rPr>
              <a:t>También conocido como tensión o diferencia de potencial, es la fuerza electromotriz que ejerce una fuente de suministro de energía eléctrica sobre las cargas o electrones a lo largo del conductor de un circuito eléctrico cerrado. A mayor diferencia de potencial, mayor será el voltaje existente en el conductor del circuito. </a:t>
            </a:r>
            <a:endParaRPr lang="es-MX" sz="1800" b="0" i="0" u="none" strike="noStrike" baseline="0" dirty="0">
              <a:latin typeface="Times New Roman" panose="02020603050405020304" pitchFamily="18" charset="0"/>
            </a:endParaRPr>
          </a:p>
          <a:p>
            <a:pPr>
              <a:lnSpc>
                <a:spcPct val="100000"/>
              </a:lnSpc>
            </a:pPr>
            <a:r>
              <a:rPr lang="es-ES" sz="1800" b="0" i="0" u="none" strike="noStrike" baseline="0" dirty="0">
                <a:latin typeface="Times New Roman" panose="02020603050405020304" pitchFamily="18" charset="0"/>
              </a:rPr>
              <a:t> </a:t>
            </a:r>
            <a:r>
              <a:rPr lang="es-ES" sz="1800" b="1" i="0" u="none" strike="noStrike" baseline="0" dirty="0">
                <a:latin typeface="Times New Roman" panose="02020603050405020304" pitchFamily="18" charset="0"/>
              </a:rPr>
              <a:t>El volt </a:t>
            </a:r>
            <a:r>
              <a:rPr lang="es-ES" sz="1800" b="0" i="0" u="none" strike="noStrike" baseline="0" dirty="0">
                <a:latin typeface="Times New Roman" panose="02020603050405020304" pitchFamily="18" charset="0"/>
              </a:rPr>
              <a:t>o es la unidad de medida del voltaje y se representa con la </a:t>
            </a:r>
            <a:r>
              <a:rPr lang="es-ES" sz="1800" b="1" i="0" u="none" strike="noStrike" baseline="0" dirty="0">
                <a:latin typeface="Times New Roman" panose="02020603050405020304" pitchFamily="18" charset="0"/>
              </a:rPr>
              <a:t>V </a:t>
            </a:r>
            <a:r>
              <a:rPr lang="es-ES" sz="1800" b="0" i="0" u="none" strike="noStrike" baseline="0" dirty="0">
                <a:latin typeface="Times New Roman" panose="02020603050405020304" pitchFamily="18" charset="0"/>
              </a:rPr>
              <a:t>mayúscula. </a:t>
            </a:r>
          </a:p>
          <a:p>
            <a:pPr>
              <a:lnSpc>
                <a:spcPct val="100000"/>
              </a:lnSpc>
            </a:pPr>
            <a:endParaRPr lang="es-MX" sz="1800" b="0" i="0" u="none" strike="noStrike" baseline="0" dirty="0">
              <a:latin typeface="Times New Roman" panose="02020603050405020304" pitchFamily="18" charset="0"/>
            </a:endParaRPr>
          </a:p>
          <a:p>
            <a:pPr marL="0" indent="0">
              <a:lnSpc>
                <a:spcPct val="100000"/>
              </a:lnSpc>
              <a:buNone/>
            </a:pPr>
            <a:r>
              <a:rPr lang="es-MX" sz="1800" b="1" dirty="0">
                <a:latin typeface="Times New Roman" panose="02020603050405020304" pitchFamily="18" charset="0"/>
              </a:rPr>
              <a:t>    </a:t>
            </a:r>
            <a:r>
              <a:rPr lang="es-MX" sz="1800" b="1" i="0" u="none" strike="noStrike" baseline="0" dirty="0">
                <a:latin typeface="Times New Roman" panose="02020603050405020304" pitchFamily="18" charset="0"/>
              </a:rPr>
              <a:t>Recordar: </a:t>
            </a:r>
            <a:endParaRPr lang="es-MX" sz="1800" b="0" i="0" u="none" strike="noStrike" baseline="0" dirty="0">
              <a:latin typeface="Times New Roman" panose="02020603050405020304" pitchFamily="18" charset="0"/>
            </a:endParaRPr>
          </a:p>
          <a:p>
            <a:pPr>
              <a:lnSpc>
                <a:spcPct val="100000"/>
              </a:lnSpc>
            </a:pPr>
            <a:r>
              <a:rPr lang="es-ES" sz="1800" b="0" i="0" u="none" strike="noStrike" baseline="0" dirty="0">
                <a:latin typeface="Times New Roman" panose="02020603050405020304" pitchFamily="18" charset="0"/>
              </a:rPr>
              <a:t>Un </a:t>
            </a:r>
            <a:r>
              <a:rPr lang="es-ES" sz="1800" b="0" i="0" u="none" strike="noStrike" baseline="0" dirty="0" err="1">
                <a:latin typeface="Times New Roman" panose="02020603050405020304" pitchFamily="18" charset="0"/>
              </a:rPr>
              <a:t>kilovol</a:t>
            </a:r>
            <a:r>
              <a:rPr lang="es-ES" sz="1800" b="0" i="0" u="none" strike="noStrike" baseline="0" dirty="0">
                <a:latin typeface="Times New Roman" panose="02020603050405020304" pitchFamily="18" charset="0"/>
              </a:rPr>
              <a:t> o (1 kV) = 1 000 V (Se lee: un kilovoltio o es igual a mil voltios). </a:t>
            </a:r>
            <a:endParaRPr lang="es-MX" sz="1800" dirty="0"/>
          </a:p>
        </p:txBody>
      </p:sp>
      <p:pic>
        <p:nvPicPr>
          <p:cNvPr id="5" name="Picture 4" descr="Bombilla apagada con bombillas de fondo multicolor">
            <a:extLst>
              <a:ext uri="{FF2B5EF4-FFF2-40B4-BE49-F238E27FC236}">
                <a16:creationId xmlns:a16="http://schemas.microsoft.com/office/drawing/2014/main" id="{33B574F2-B4E2-B7F2-1536-6DF8392B0085}"/>
              </a:ext>
            </a:extLst>
          </p:cNvPr>
          <p:cNvPicPr>
            <a:picLocks noChangeAspect="1"/>
          </p:cNvPicPr>
          <p:nvPr/>
        </p:nvPicPr>
        <p:blipFill rotWithShape="1">
          <a:blip r:embed="rId2"/>
          <a:srcRect l="16759" r="43815" b="-1"/>
          <a:stretch/>
        </p:blipFill>
        <p:spPr>
          <a:xfrm>
            <a:off x="8141399" y="10"/>
            <a:ext cx="4050601" cy="6857990"/>
          </a:xfrm>
          <a:custGeom>
            <a:avLst/>
            <a:gdLst/>
            <a:ahLst/>
            <a:cxnLst/>
            <a:rect l="l" t="t" r="r" b="b"/>
            <a:pathLst>
              <a:path w="4050601" h="6858000">
                <a:moveTo>
                  <a:pt x="26697" y="0"/>
                </a:moveTo>
                <a:lnTo>
                  <a:pt x="4050601" y="0"/>
                </a:lnTo>
                <a:lnTo>
                  <a:pt x="4050601" y="6858000"/>
                </a:lnTo>
                <a:lnTo>
                  <a:pt x="28376" y="6858000"/>
                </a:lnTo>
                <a:lnTo>
                  <a:pt x="28782" y="6851321"/>
                </a:lnTo>
                <a:cubicBezTo>
                  <a:pt x="31911" y="6730915"/>
                  <a:pt x="35027" y="6610471"/>
                  <a:pt x="38157" y="6489990"/>
                </a:cubicBezTo>
                <a:cubicBezTo>
                  <a:pt x="38284" y="6484913"/>
                  <a:pt x="39171" y="6479963"/>
                  <a:pt x="39171" y="6474886"/>
                </a:cubicBezTo>
                <a:cubicBezTo>
                  <a:pt x="48166" y="6361042"/>
                  <a:pt x="53107" y="6247198"/>
                  <a:pt x="18899" y="6136019"/>
                </a:cubicBezTo>
                <a:cubicBezTo>
                  <a:pt x="15871" y="6125573"/>
                  <a:pt x="14262" y="6114773"/>
                  <a:pt x="14084" y="6103909"/>
                </a:cubicBezTo>
                <a:cubicBezTo>
                  <a:pt x="12413" y="6006983"/>
                  <a:pt x="16644" y="5910056"/>
                  <a:pt x="26754" y="5813650"/>
                </a:cubicBezTo>
                <a:cubicBezTo>
                  <a:pt x="31949" y="5754507"/>
                  <a:pt x="26754" y="5694475"/>
                  <a:pt x="43478" y="5635967"/>
                </a:cubicBezTo>
                <a:cubicBezTo>
                  <a:pt x="50864" y="5606890"/>
                  <a:pt x="55109" y="5577103"/>
                  <a:pt x="56147" y="5547125"/>
                </a:cubicBezTo>
                <a:cubicBezTo>
                  <a:pt x="59948" y="5474529"/>
                  <a:pt x="38537" y="5406248"/>
                  <a:pt x="18139" y="5337713"/>
                </a:cubicBezTo>
                <a:cubicBezTo>
                  <a:pt x="7370" y="5301414"/>
                  <a:pt x="-5426" y="5264355"/>
                  <a:pt x="2429" y="5226280"/>
                </a:cubicBezTo>
                <a:cubicBezTo>
                  <a:pt x="16707" y="5167720"/>
                  <a:pt x="24854" y="5107828"/>
                  <a:pt x="26754" y="5047581"/>
                </a:cubicBezTo>
                <a:cubicBezTo>
                  <a:pt x="26754" y="5004937"/>
                  <a:pt x="16365" y="4963181"/>
                  <a:pt x="20039" y="4920664"/>
                </a:cubicBezTo>
                <a:cubicBezTo>
                  <a:pt x="28211" y="4838181"/>
                  <a:pt x="30238" y="4755203"/>
                  <a:pt x="26121" y="4672415"/>
                </a:cubicBezTo>
                <a:cubicBezTo>
                  <a:pt x="26095" y="4639315"/>
                  <a:pt x="29846" y="4606317"/>
                  <a:pt x="37270" y="4574054"/>
                </a:cubicBezTo>
                <a:cubicBezTo>
                  <a:pt x="46506" y="4517120"/>
                  <a:pt x="48419" y="4459246"/>
                  <a:pt x="42971" y="4401829"/>
                </a:cubicBezTo>
                <a:cubicBezTo>
                  <a:pt x="37016" y="4335324"/>
                  <a:pt x="19279" y="4269835"/>
                  <a:pt x="14845" y="4203331"/>
                </a:cubicBezTo>
                <a:cubicBezTo>
                  <a:pt x="7876" y="4093167"/>
                  <a:pt x="17759" y="3983003"/>
                  <a:pt x="27514" y="3873347"/>
                </a:cubicBezTo>
                <a:cubicBezTo>
                  <a:pt x="35116" y="3803010"/>
                  <a:pt x="37143" y="3732178"/>
                  <a:pt x="33596" y="3661523"/>
                </a:cubicBezTo>
                <a:cubicBezTo>
                  <a:pt x="29161" y="3605426"/>
                  <a:pt x="22193" y="3549329"/>
                  <a:pt x="20926" y="3493232"/>
                </a:cubicBezTo>
                <a:cubicBezTo>
                  <a:pt x="18646" y="3392967"/>
                  <a:pt x="19532" y="3292703"/>
                  <a:pt x="25360" y="3192439"/>
                </a:cubicBezTo>
                <a:cubicBezTo>
                  <a:pt x="28274" y="3142180"/>
                  <a:pt x="32962" y="3092429"/>
                  <a:pt x="34989" y="3041789"/>
                </a:cubicBezTo>
                <a:cubicBezTo>
                  <a:pt x="37016" y="2991149"/>
                  <a:pt x="41071" y="2940002"/>
                  <a:pt x="29542" y="2890377"/>
                </a:cubicBezTo>
                <a:cubicBezTo>
                  <a:pt x="10030" y="2805978"/>
                  <a:pt x="24347" y="2721959"/>
                  <a:pt x="28528" y="2637813"/>
                </a:cubicBezTo>
                <a:cubicBezTo>
                  <a:pt x="31062" y="2585523"/>
                  <a:pt x="46266" y="2531964"/>
                  <a:pt x="32836" y="2481198"/>
                </a:cubicBezTo>
                <a:cubicBezTo>
                  <a:pt x="11677" y="2401621"/>
                  <a:pt x="25487" y="2323694"/>
                  <a:pt x="32836" y="2245386"/>
                </a:cubicBezTo>
                <a:cubicBezTo>
                  <a:pt x="41311" y="2171280"/>
                  <a:pt x="39816" y="2096361"/>
                  <a:pt x="28401" y="2022648"/>
                </a:cubicBezTo>
                <a:cubicBezTo>
                  <a:pt x="14084" y="1949518"/>
                  <a:pt x="14084" y="1874307"/>
                  <a:pt x="28401" y="1801178"/>
                </a:cubicBezTo>
                <a:cubicBezTo>
                  <a:pt x="40260" y="1740816"/>
                  <a:pt x="41628" y="1678868"/>
                  <a:pt x="32455" y="1618037"/>
                </a:cubicBezTo>
                <a:cubicBezTo>
                  <a:pt x="26247" y="1574505"/>
                  <a:pt x="15098" y="1531226"/>
                  <a:pt x="13578" y="1487694"/>
                </a:cubicBezTo>
                <a:cubicBezTo>
                  <a:pt x="10436" y="1396656"/>
                  <a:pt x="12298" y="1305517"/>
                  <a:pt x="19153" y="1214696"/>
                </a:cubicBezTo>
                <a:cubicBezTo>
                  <a:pt x="27134" y="1111259"/>
                  <a:pt x="42464" y="1008202"/>
                  <a:pt x="31822" y="904004"/>
                </a:cubicBezTo>
                <a:cubicBezTo>
                  <a:pt x="28148" y="868213"/>
                  <a:pt x="20673" y="832549"/>
                  <a:pt x="19913" y="796632"/>
                </a:cubicBezTo>
                <a:cubicBezTo>
                  <a:pt x="18266" y="729366"/>
                  <a:pt x="17505" y="662989"/>
                  <a:pt x="21306" y="593565"/>
                </a:cubicBezTo>
                <a:cubicBezTo>
                  <a:pt x="25107" y="524142"/>
                  <a:pt x="39550" y="453703"/>
                  <a:pt x="29795" y="385549"/>
                </a:cubicBezTo>
                <a:cubicBezTo>
                  <a:pt x="20039" y="317394"/>
                  <a:pt x="26374" y="250382"/>
                  <a:pt x="32709" y="183497"/>
                </a:cubicBezTo>
                <a:cubicBezTo>
                  <a:pt x="35750" y="151705"/>
                  <a:pt x="37809" y="120261"/>
                  <a:pt x="37254" y="88945"/>
                </a:cubicBezTo>
                <a:close/>
              </a:path>
            </a:pathLst>
          </a:custGeom>
        </p:spPr>
      </p:pic>
    </p:spTree>
    <p:extLst>
      <p:ext uri="{BB962C8B-B14F-4D97-AF65-F5344CB8AC3E}">
        <p14:creationId xmlns:p14="http://schemas.microsoft.com/office/powerpoint/2010/main" val="34414565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A25BAFF2-EA72-62BC-09A3-7472D6F29F80}"/>
              </a:ext>
            </a:extLst>
          </p:cNvPr>
          <p:cNvSpPr>
            <a:spLocks noGrp="1"/>
          </p:cNvSpPr>
          <p:nvPr>
            <p:ph type="title"/>
          </p:nvPr>
        </p:nvSpPr>
        <p:spPr>
          <a:xfrm>
            <a:off x="640080" y="325369"/>
            <a:ext cx="4368602" cy="1956841"/>
          </a:xfrm>
        </p:spPr>
        <p:txBody>
          <a:bodyPr anchor="b">
            <a:normAutofit/>
          </a:bodyPr>
          <a:lstStyle/>
          <a:p>
            <a:pPr>
              <a:lnSpc>
                <a:spcPct val="90000"/>
              </a:lnSpc>
            </a:pPr>
            <a:r>
              <a:rPr lang="es-ES" sz="6600">
                <a:latin typeface="Aharoni" panose="02010803020104030203" pitchFamily="2" charset="-79"/>
                <a:cs typeface="Aharoni" panose="02010803020104030203" pitchFamily="2" charset="-79"/>
              </a:rPr>
              <a:t>Tensión Eléctrica</a:t>
            </a:r>
            <a:endParaRPr lang="es-MX" sz="6600">
              <a:latin typeface="Aharoni" panose="02010803020104030203" pitchFamily="2" charset="-79"/>
              <a:cs typeface="Aharoni" panose="02010803020104030203" pitchFamily="2" charset="-79"/>
            </a:endParaRPr>
          </a:p>
        </p:txBody>
      </p:sp>
      <p:sp>
        <p:nvSpPr>
          <p:cNvPr id="14"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093" y="2563839"/>
            <a:ext cx="3931920" cy="27432"/>
          </a:xfrm>
          <a:custGeom>
            <a:avLst/>
            <a:gdLst>
              <a:gd name="connsiteX0" fmla="*/ 0 w 3931920"/>
              <a:gd name="connsiteY0" fmla="*/ 0 h 27432"/>
              <a:gd name="connsiteX1" fmla="*/ 733958 w 3931920"/>
              <a:gd name="connsiteY1" fmla="*/ 0 h 27432"/>
              <a:gd name="connsiteX2" fmla="*/ 1428598 w 3931920"/>
              <a:gd name="connsiteY2" fmla="*/ 0 h 27432"/>
              <a:gd name="connsiteX3" fmla="*/ 2123237 w 3931920"/>
              <a:gd name="connsiteY3" fmla="*/ 0 h 27432"/>
              <a:gd name="connsiteX4" fmla="*/ 2660599 w 3931920"/>
              <a:gd name="connsiteY4" fmla="*/ 0 h 27432"/>
              <a:gd name="connsiteX5" fmla="*/ 3237281 w 3931920"/>
              <a:gd name="connsiteY5" fmla="*/ 0 h 27432"/>
              <a:gd name="connsiteX6" fmla="*/ 3931920 w 3931920"/>
              <a:gd name="connsiteY6" fmla="*/ 0 h 27432"/>
              <a:gd name="connsiteX7" fmla="*/ 3931920 w 3931920"/>
              <a:gd name="connsiteY7" fmla="*/ 27432 h 27432"/>
              <a:gd name="connsiteX8" fmla="*/ 3276600 w 3931920"/>
              <a:gd name="connsiteY8" fmla="*/ 27432 h 27432"/>
              <a:gd name="connsiteX9" fmla="*/ 2739238 w 3931920"/>
              <a:gd name="connsiteY9" fmla="*/ 27432 h 27432"/>
              <a:gd name="connsiteX10" fmla="*/ 2201875 w 3931920"/>
              <a:gd name="connsiteY10" fmla="*/ 27432 h 27432"/>
              <a:gd name="connsiteX11" fmla="*/ 1507236 w 3931920"/>
              <a:gd name="connsiteY11" fmla="*/ 27432 h 27432"/>
              <a:gd name="connsiteX12" fmla="*/ 930554 w 3931920"/>
              <a:gd name="connsiteY12" fmla="*/ 27432 h 27432"/>
              <a:gd name="connsiteX13" fmla="*/ 0 w 3931920"/>
              <a:gd name="connsiteY13" fmla="*/ 27432 h 27432"/>
              <a:gd name="connsiteX14" fmla="*/ 0 w 3931920"/>
              <a:gd name="connsiteY14"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31920" h="27432" fill="none" extrusionOk="0">
                <a:moveTo>
                  <a:pt x="0" y="0"/>
                </a:moveTo>
                <a:cubicBezTo>
                  <a:pt x="245351" y="16874"/>
                  <a:pt x="509174" y="13736"/>
                  <a:pt x="733958" y="0"/>
                </a:cubicBezTo>
                <a:cubicBezTo>
                  <a:pt x="958742" y="-13736"/>
                  <a:pt x="1245406" y="-17215"/>
                  <a:pt x="1428598" y="0"/>
                </a:cubicBezTo>
                <a:cubicBezTo>
                  <a:pt x="1611790" y="17215"/>
                  <a:pt x="1930525" y="20562"/>
                  <a:pt x="2123237" y="0"/>
                </a:cubicBezTo>
                <a:cubicBezTo>
                  <a:pt x="2315949" y="-20562"/>
                  <a:pt x="2485508" y="11332"/>
                  <a:pt x="2660599" y="0"/>
                </a:cubicBezTo>
                <a:cubicBezTo>
                  <a:pt x="2835690" y="-11332"/>
                  <a:pt x="3075198" y="-14809"/>
                  <a:pt x="3237281" y="0"/>
                </a:cubicBezTo>
                <a:cubicBezTo>
                  <a:pt x="3399364" y="14809"/>
                  <a:pt x="3745084" y="-4992"/>
                  <a:pt x="3931920" y="0"/>
                </a:cubicBezTo>
                <a:cubicBezTo>
                  <a:pt x="3930963" y="8431"/>
                  <a:pt x="3931571" y="14612"/>
                  <a:pt x="3931920" y="27432"/>
                </a:cubicBezTo>
                <a:cubicBezTo>
                  <a:pt x="3765435" y="40792"/>
                  <a:pt x="3452398" y="38703"/>
                  <a:pt x="3276600" y="27432"/>
                </a:cubicBezTo>
                <a:cubicBezTo>
                  <a:pt x="3100802" y="16161"/>
                  <a:pt x="2914889" y="26998"/>
                  <a:pt x="2739238" y="27432"/>
                </a:cubicBezTo>
                <a:cubicBezTo>
                  <a:pt x="2563587" y="27866"/>
                  <a:pt x="2395484" y="39154"/>
                  <a:pt x="2201875" y="27432"/>
                </a:cubicBezTo>
                <a:cubicBezTo>
                  <a:pt x="2008266" y="15710"/>
                  <a:pt x="1781367" y="4899"/>
                  <a:pt x="1507236" y="27432"/>
                </a:cubicBezTo>
                <a:cubicBezTo>
                  <a:pt x="1233105" y="49965"/>
                  <a:pt x="1075495" y="47542"/>
                  <a:pt x="930554" y="27432"/>
                </a:cubicBezTo>
                <a:cubicBezTo>
                  <a:pt x="785613" y="7322"/>
                  <a:pt x="268930" y="30433"/>
                  <a:pt x="0" y="27432"/>
                </a:cubicBezTo>
                <a:cubicBezTo>
                  <a:pt x="226" y="18208"/>
                  <a:pt x="-648" y="12891"/>
                  <a:pt x="0" y="0"/>
                </a:cubicBezTo>
                <a:close/>
              </a:path>
              <a:path w="3931920" h="27432" stroke="0" extrusionOk="0">
                <a:moveTo>
                  <a:pt x="0" y="0"/>
                </a:moveTo>
                <a:cubicBezTo>
                  <a:pt x="278269" y="4786"/>
                  <a:pt x="349028" y="-10422"/>
                  <a:pt x="616001" y="0"/>
                </a:cubicBezTo>
                <a:cubicBezTo>
                  <a:pt x="882974" y="10422"/>
                  <a:pt x="931617" y="-15515"/>
                  <a:pt x="1153363" y="0"/>
                </a:cubicBezTo>
                <a:cubicBezTo>
                  <a:pt x="1375109" y="15515"/>
                  <a:pt x="1704089" y="-3631"/>
                  <a:pt x="1887322" y="0"/>
                </a:cubicBezTo>
                <a:cubicBezTo>
                  <a:pt x="2070555" y="3631"/>
                  <a:pt x="2344155" y="2213"/>
                  <a:pt x="2503322" y="0"/>
                </a:cubicBezTo>
                <a:cubicBezTo>
                  <a:pt x="2662489" y="-2213"/>
                  <a:pt x="2976859" y="26691"/>
                  <a:pt x="3119323" y="0"/>
                </a:cubicBezTo>
                <a:cubicBezTo>
                  <a:pt x="3261787" y="-26691"/>
                  <a:pt x="3588171" y="-28651"/>
                  <a:pt x="3931920" y="0"/>
                </a:cubicBezTo>
                <a:cubicBezTo>
                  <a:pt x="3930565" y="9524"/>
                  <a:pt x="3930718" y="13975"/>
                  <a:pt x="3931920" y="27432"/>
                </a:cubicBezTo>
                <a:cubicBezTo>
                  <a:pt x="3664329" y="4021"/>
                  <a:pt x="3437686" y="14511"/>
                  <a:pt x="3276600" y="27432"/>
                </a:cubicBezTo>
                <a:cubicBezTo>
                  <a:pt x="3115514" y="40353"/>
                  <a:pt x="2913592" y="48967"/>
                  <a:pt x="2739238" y="27432"/>
                </a:cubicBezTo>
                <a:cubicBezTo>
                  <a:pt x="2564884" y="5897"/>
                  <a:pt x="2294049" y="39820"/>
                  <a:pt x="2083918" y="27432"/>
                </a:cubicBezTo>
                <a:cubicBezTo>
                  <a:pt x="1873787" y="15044"/>
                  <a:pt x="1718903" y="21388"/>
                  <a:pt x="1428598" y="27432"/>
                </a:cubicBezTo>
                <a:cubicBezTo>
                  <a:pt x="1138293" y="33476"/>
                  <a:pt x="952209" y="50441"/>
                  <a:pt x="812597" y="27432"/>
                </a:cubicBezTo>
                <a:cubicBezTo>
                  <a:pt x="672985" y="4423"/>
                  <a:pt x="305800" y="28240"/>
                  <a:pt x="0" y="27432"/>
                </a:cubicBezTo>
                <a:cubicBezTo>
                  <a:pt x="-800" y="16780"/>
                  <a:pt x="-583" y="12910"/>
                  <a:pt x="0" y="0"/>
                </a:cubicBezTo>
                <a:close/>
              </a:path>
            </a:pathLst>
          </a:custGeom>
          <a:solidFill>
            <a:srgbClr val="D040B9"/>
          </a:solidFill>
          <a:ln w="38100" cap="rnd">
            <a:solidFill>
              <a:srgbClr val="D040B9"/>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B2F18297-1456-66D8-8BB7-0BEDE9749723}"/>
              </a:ext>
            </a:extLst>
          </p:cNvPr>
          <p:cNvSpPr>
            <a:spLocks noGrp="1"/>
          </p:cNvSpPr>
          <p:nvPr>
            <p:ph idx="1"/>
          </p:nvPr>
        </p:nvSpPr>
        <p:spPr>
          <a:xfrm>
            <a:off x="640080" y="2872898"/>
            <a:ext cx="5003636" cy="3822869"/>
          </a:xfrm>
        </p:spPr>
        <p:txBody>
          <a:bodyPr>
            <a:normAutofit fontScale="92500" lnSpcReduction="20000"/>
          </a:bodyPr>
          <a:lstStyle/>
          <a:p>
            <a:pPr>
              <a:lnSpc>
                <a:spcPct val="100000"/>
              </a:lnSpc>
            </a:pPr>
            <a:endParaRPr lang="es-MX" sz="1100" b="0" i="0" u="none" strike="noStrike" baseline="0" dirty="0">
              <a:latin typeface="Times New Roman" panose="02020603050405020304" pitchFamily="18" charset="0"/>
            </a:endParaRPr>
          </a:p>
          <a:p>
            <a:pPr>
              <a:lnSpc>
                <a:spcPct val="100000"/>
              </a:lnSpc>
            </a:pPr>
            <a:r>
              <a:rPr lang="es-ES" sz="1600" b="0" i="0" u="none" strike="noStrike" baseline="0" dirty="0">
                <a:latin typeface="Times New Roman" panose="02020603050405020304" pitchFamily="18" charset="0"/>
              </a:rPr>
              <a:t> </a:t>
            </a:r>
            <a:r>
              <a:rPr lang="es-ES" sz="1600" b="1" i="0" u="none" strike="noStrike" baseline="0" dirty="0">
                <a:latin typeface="Times New Roman" panose="02020603050405020304" pitchFamily="18" charset="0"/>
              </a:rPr>
              <a:t>Alta tensión: </a:t>
            </a:r>
            <a:r>
              <a:rPr lang="es-ES" sz="1600" b="0" i="0" u="none" strike="noStrike" baseline="0" dirty="0">
                <a:latin typeface="Times New Roman" panose="02020603050405020304" pitchFamily="18" charset="0"/>
              </a:rPr>
              <a:t>Mayor a 25 kV. Se emplea para transportar energía a grandes distancias, desde los centros de generación hasta las subestaciones de transformadores. Es común encontrar altas torres metálicas sujetando gruesos cables que cuelgan de grandes aisladores. </a:t>
            </a:r>
          </a:p>
          <a:p>
            <a:pPr>
              <a:lnSpc>
                <a:spcPct val="100000"/>
              </a:lnSpc>
            </a:pPr>
            <a:r>
              <a:rPr lang="es-ES" sz="1600" b="1" i="0" u="none" strike="noStrike" baseline="0" dirty="0">
                <a:latin typeface="Times New Roman" panose="02020603050405020304" pitchFamily="18" charset="0"/>
              </a:rPr>
              <a:t>Media tensión: </a:t>
            </a:r>
            <a:r>
              <a:rPr lang="es-ES" sz="1600" b="0" i="0" u="none" strike="noStrike" baseline="0" dirty="0">
                <a:latin typeface="Times New Roman" panose="02020603050405020304" pitchFamily="18" charset="0"/>
              </a:rPr>
              <a:t>Se emplea para transportar tensiones de 1 kV hasta 25 kV desde las subestaciones hasta los transformadores de baja tensión, para suministrar la corriente eléctrica a los centros de consumo. </a:t>
            </a:r>
          </a:p>
          <a:p>
            <a:pPr>
              <a:lnSpc>
                <a:spcPct val="100000"/>
              </a:lnSpc>
            </a:pPr>
            <a:r>
              <a:rPr lang="es-ES" sz="1600" b="1" i="0" u="none" strike="noStrike" baseline="0" dirty="0">
                <a:latin typeface="Times New Roman" panose="02020603050405020304" pitchFamily="18" charset="0"/>
              </a:rPr>
              <a:t>Baja tensión: </a:t>
            </a:r>
            <a:r>
              <a:rPr lang="es-ES" sz="1600" b="0" i="0" u="none" strike="noStrike" baseline="0" dirty="0">
                <a:latin typeface="Times New Roman" panose="02020603050405020304" pitchFamily="18" charset="0"/>
              </a:rPr>
              <a:t>Tensiones inferiores a 1 kV, que se reduce más para usar la energía eléctrica en la industria, hogares, alumbrado público. En nuestro país el voltaje que llega a nuestros domicilios es de 220 voltios y en la industria puede ser de 220, 380 y 440 voltios, dependiendo del trabajo y de las características de los equipos a poner en funcionamiento. </a:t>
            </a:r>
            <a:endParaRPr lang="es-MX" sz="1600" dirty="0"/>
          </a:p>
        </p:txBody>
      </p:sp>
      <p:pic>
        <p:nvPicPr>
          <p:cNvPr id="15" name="Picture 4" descr="Bombilla iluminada entre bombillas apagadas">
            <a:extLst>
              <a:ext uri="{FF2B5EF4-FFF2-40B4-BE49-F238E27FC236}">
                <a16:creationId xmlns:a16="http://schemas.microsoft.com/office/drawing/2014/main" id="{87EDCEB6-A30D-F32E-5687-75E3BF5C04F4}"/>
              </a:ext>
            </a:extLst>
          </p:cNvPr>
          <p:cNvPicPr>
            <a:picLocks noChangeAspect="1"/>
          </p:cNvPicPr>
          <p:nvPr/>
        </p:nvPicPr>
        <p:blipFill rotWithShape="1">
          <a:blip r:embed="rId2"/>
          <a:srcRect l="1187" r="48410" b="-1"/>
          <a:stretch/>
        </p:blipFill>
        <p:spPr>
          <a:xfrm>
            <a:off x="5928852" y="10"/>
            <a:ext cx="626162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6569123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0" name="Rectangle 1039">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ABCAEE75-397F-AC62-6177-D42AADA5C924}"/>
              </a:ext>
            </a:extLst>
          </p:cNvPr>
          <p:cNvSpPr>
            <a:spLocks noGrp="1"/>
          </p:cNvSpPr>
          <p:nvPr>
            <p:ph type="title"/>
          </p:nvPr>
        </p:nvSpPr>
        <p:spPr>
          <a:xfrm>
            <a:off x="640080" y="329184"/>
            <a:ext cx="6894576" cy="1783080"/>
          </a:xfrm>
        </p:spPr>
        <p:txBody>
          <a:bodyPr anchor="b">
            <a:normAutofit/>
          </a:bodyPr>
          <a:lstStyle/>
          <a:p>
            <a:pPr>
              <a:lnSpc>
                <a:spcPct val="90000"/>
              </a:lnSpc>
            </a:pPr>
            <a:r>
              <a:rPr lang="es-ES" sz="4500">
                <a:latin typeface="Aharoni" panose="02010803020104030203" pitchFamily="2" charset="-79"/>
                <a:cs typeface="Aharoni" panose="02010803020104030203" pitchFamily="2" charset="-79"/>
              </a:rPr>
              <a:t>Amperios o intensidad de la corriente eléctrica:</a:t>
            </a:r>
            <a:endParaRPr lang="es-MX" sz="4500">
              <a:latin typeface="Aharoni" panose="02010803020104030203" pitchFamily="2" charset="-79"/>
              <a:cs typeface="Aharoni" panose="02010803020104030203" pitchFamily="2" charset="-79"/>
            </a:endParaRPr>
          </a:p>
        </p:txBody>
      </p:sp>
      <p:sp>
        <p:nvSpPr>
          <p:cNvPr id="1042" name="sketchy rul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rgbClr val="D040B9"/>
          </a:solidFill>
          <a:ln w="38100" cap="rnd">
            <a:solidFill>
              <a:srgbClr val="D040B9"/>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FE421596-6BC3-BC03-5A3F-FCFC87384A02}"/>
              </a:ext>
            </a:extLst>
          </p:cNvPr>
          <p:cNvSpPr>
            <a:spLocks noGrp="1"/>
          </p:cNvSpPr>
          <p:nvPr>
            <p:ph idx="1"/>
          </p:nvPr>
        </p:nvSpPr>
        <p:spPr>
          <a:xfrm>
            <a:off x="640080" y="2706624"/>
            <a:ext cx="6894576" cy="3483864"/>
          </a:xfrm>
        </p:spPr>
        <p:txBody>
          <a:bodyPr>
            <a:normAutofit/>
          </a:bodyPr>
          <a:lstStyle/>
          <a:p>
            <a:pPr>
              <a:lnSpc>
                <a:spcPct val="100000"/>
              </a:lnSpc>
            </a:pPr>
            <a:endParaRPr lang="es-MX" sz="1500" b="0" i="0" u="none" strike="noStrike" baseline="0">
              <a:latin typeface="Times New Roman" panose="02020603050405020304" pitchFamily="18" charset="0"/>
            </a:endParaRPr>
          </a:p>
          <a:p>
            <a:pPr>
              <a:lnSpc>
                <a:spcPct val="100000"/>
              </a:lnSpc>
            </a:pPr>
            <a:r>
              <a:rPr lang="es-ES" sz="1500" b="0" i="0" u="none" strike="noStrike" baseline="0">
                <a:latin typeface="Times New Roman" panose="02020603050405020304" pitchFamily="18" charset="0"/>
              </a:rPr>
              <a:t> Corriente o intensidad eléctrica. Es la cantidad de carga eléctrica que recorre un conductor eléctrico por unidad de tiempo. La unidad de medida es el amperio (A), que permite conocer la cantidad de corriente que circula por los diferentes circuitos eléctricos implementados en la industria o redes eléctricas domiciliarias. Los submúltiplos (mA o miliamperios) se emplean, por lo general, para medir corrientes de poca intensidad con las que trabajan los circuitos electrónicos. </a:t>
            </a:r>
          </a:p>
          <a:p>
            <a:pPr>
              <a:lnSpc>
                <a:spcPct val="100000"/>
              </a:lnSpc>
            </a:pPr>
            <a:r>
              <a:rPr lang="es-ES" sz="1500" b="1" i="0" u="none" strike="noStrike" baseline="0">
                <a:latin typeface="Times New Roman" panose="02020603050405020304" pitchFamily="18" charset="0"/>
              </a:rPr>
              <a:t>El ampere o amperio </a:t>
            </a:r>
            <a:r>
              <a:rPr lang="es-ES" sz="1500" b="0" i="0" u="none" strike="noStrike" baseline="0">
                <a:latin typeface="Times New Roman" panose="02020603050405020304" pitchFamily="18" charset="0"/>
              </a:rPr>
              <a:t>es la unidad de medida con que se mide la intensidad o corriente eléctrica y se representa con la letra A en mayúsculas. </a:t>
            </a:r>
            <a:endParaRPr lang="es-MX" sz="1500"/>
          </a:p>
        </p:txBody>
      </p:sp>
      <p:pic>
        <p:nvPicPr>
          <p:cNvPr id="1026" name="Picture 2" descr="✓ Ley de Ohm - Ecuaciones, fórmulas, calculadora, ejemplos y soluciones">
            <a:extLst>
              <a:ext uri="{FF2B5EF4-FFF2-40B4-BE49-F238E27FC236}">
                <a16:creationId xmlns:a16="http://schemas.microsoft.com/office/drawing/2014/main" id="{08A0884E-CAB6-BF74-BCC0-915EAB6EBA5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863840" y="802071"/>
            <a:ext cx="4014216" cy="2437506"/>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a:extLst>
              <a:ext uri="{FF2B5EF4-FFF2-40B4-BE49-F238E27FC236}">
                <a16:creationId xmlns:a16="http://schemas.microsoft.com/office/drawing/2014/main" id="{AF7B3EC4-C845-5BCB-EF9C-6C08347C3852}"/>
              </a:ext>
            </a:extLst>
          </p:cNvPr>
          <p:cNvPicPr>
            <a:picLocks noChangeAspect="1"/>
          </p:cNvPicPr>
          <p:nvPr/>
        </p:nvPicPr>
        <p:blipFill>
          <a:blip r:embed="rId3"/>
          <a:stretch>
            <a:fillRect/>
          </a:stretch>
        </p:blipFill>
        <p:spPr>
          <a:xfrm>
            <a:off x="7863840" y="3618424"/>
            <a:ext cx="3995928" cy="2077882"/>
          </a:xfrm>
          <a:prstGeom prst="rect">
            <a:avLst/>
          </a:prstGeom>
        </p:spPr>
      </p:pic>
    </p:spTree>
    <p:extLst>
      <p:ext uri="{BB962C8B-B14F-4D97-AF65-F5344CB8AC3E}">
        <p14:creationId xmlns:p14="http://schemas.microsoft.com/office/powerpoint/2010/main" val="5276377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6B162B7D-0669-09BC-C128-A22047412B74}"/>
              </a:ext>
            </a:extLst>
          </p:cNvPr>
          <p:cNvSpPr>
            <a:spLocks noGrp="1"/>
          </p:cNvSpPr>
          <p:nvPr>
            <p:ph type="title"/>
          </p:nvPr>
        </p:nvSpPr>
        <p:spPr>
          <a:xfrm>
            <a:off x="630936" y="639520"/>
            <a:ext cx="3429000" cy="1719072"/>
          </a:xfrm>
        </p:spPr>
        <p:txBody>
          <a:bodyPr anchor="b">
            <a:normAutofit/>
          </a:bodyPr>
          <a:lstStyle/>
          <a:p>
            <a:r>
              <a:rPr lang="es-MX" dirty="0">
                <a:latin typeface="Aharoni" panose="02010803020104030203" pitchFamily="2" charset="-79"/>
                <a:cs typeface="Aharoni" panose="02010803020104030203" pitchFamily="2" charset="-79"/>
              </a:rPr>
              <a:t>Resistencia eléctrica</a:t>
            </a:r>
          </a:p>
        </p:txBody>
      </p:sp>
      <p:sp>
        <p:nvSpPr>
          <p:cNvPr id="30"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9084" y="2532888"/>
            <a:ext cx="3291840" cy="18288"/>
          </a:xfrm>
          <a:custGeom>
            <a:avLst/>
            <a:gdLst>
              <a:gd name="connsiteX0" fmla="*/ 0 w 3291840"/>
              <a:gd name="connsiteY0" fmla="*/ 0 h 18288"/>
              <a:gd name="connsiteX1" fmla="*/ 625450 w 3291840"/>
              <a:gd name="connsiteY1" fmla="*/ 0 h 18288"/>
              <a:gd name="connsiteX2" fmla="*/ 1283818 w 3291840"/>
              <a:gd name="connsiteY2" fmla="*/ 0 h 18288"/>
              <a:gd name="connsiteX3" fmla="*/ 1975104 w 3291840"/>
              <a:gd name="connsiteY3" fmla="*/ 0 h 18288"/>
              <a:gd name="connsiteX4" fmla="*/ 2666390 w 3291840"/>
              <a:gd name="connsiteY4" fmla="*/ 0 h 18288"/>
              <a:gd name="connsiteX5" fmla="*/ 3291840 w 3291840"/>
              <a:gd name="connsiteY5" fmla="*/ 0 h 18288"/>
              <a:gd name="connsiteX6" fmla="*/ 3291840 w 3291840"/>
              <a:gd name="connsiteY6" fmla="*/ 18288 h 18288"/>
              <a:gd name="connsiteX7" fmla="*/ 2567635 w 3291840"/>
              <a:gd name="connsiteY7" fmla="*/ 18288 h 18288"/>
              <a:gd name="connsiteX8" fmla="*/ 1843430 w 3291840"/>
              <a:gd name="connsiteY8" fmla="*/ 18288 h 18288"/>
              <a:gd name="connsiteX9" fmla="*/ 1185062 w 3291840"/>
              <a:gd name="connsiteY9" fmla="*/ 18288 h 18288"/>
              <a:gd name="connsiteX10" fmla="*/ 0 w 3291840"/>
              <a:gd name="connsiteY10" fmla="*/ 18288 h 18288"/>
              <a:gd name="connsiteX11" fmla="*/ 0 w 3291840"/>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1840" h="18288" fill="none" extrusionOk="0">
                <a:moveTo>
                  <a:pt x="0" y="0"/>
                </a:moveTo>
                <a:cubicBezTo>
                  <a:pt x="173613" y="5552"/>
                  <a:pt x="489242" y="1770"/>
                  <a:pt x="625450" y="0"/>
                </a:cubicBezTo>
                <a:cubicBezTo>
                  <a:pt x="761658" y="-1770"/>
                  <a:pt x="1015131" y="32079"/>
                  <a:pt x="1283818" y="0"/>
                </a:cubicBezTo>
                <a:cubicBezTo>
                  <a:pt x="1552505" y="-32079"/>
                  <a:pt x="1752773" y="10771"/>
                  <a:pt x="1975104" y="0"/>
                </a:cubicBezTo>
                <a:cubicBezTo>
                  <a:pt x="2197435" y="-10771"/>
                  <a:pt x="2433070" y="21341"/>
                  <a:pt x="2666390" y="0"/>
                </a:cubicBezTo>
                <a:cubicBezTo>
                  <a:pt x="2899710" y="-21341"/>
                  <a:pt x="3028437" y="16612"/>
                  <a:pt x="3291840" y="0"/>
                </a:cubicBezTo>
                <a:cubicBezTo>
                  <a:pt x="3291131" y="8157"/>
                  <a:pt x="3291427" y="12125"/>
                  <a:pt x="3291840" y="18288"/>
                </a:cubicBezTo>
                <a:cubicBezTo>
                  <a:pt x="3043276" y="37868"/>
                  <a:pt x="2921041" y="-12908"/>
                  <a:pt x="2567635" y="18288"/>
                </a:cubicBezTo>
                <a:cubicBezTo>
                  <a:pt x="2214230" y="49484"/>
                  <a:pt x="2189623" y="-13019"/>
                  <a:pt x="1843430" y="18288"/>
                </a:cubicBezTo>
                <a:cubicBezTo>
                  <a:pt x="1497237" y="49595"/>
                  <a:pt x="1492584" y="29180"/>
                  <a:pt x="1185062" y="18288"/>
                </a:cubicBezTo>
                <a:cubicBezTo>
                  <a:pt x="877540" y="7396"/>
                  <a:pt x="313238" y="46443"/>
                  <a:pt x="0" y="18288"/>
                </a:cubicBezTo>
                <a:cubicBezTo>
                  <a:pt x="-46" y="12483"/>
                  <a:pt x="-203" y="6491"/>
                  <a:pt x="0" y="0"/>
                </a:cubicBezTo>
                <a:close/>
              </a:path>
              <a:path w="3291840" h="18288" stroke="0" extrusionOk="0">
                <a:moveTo>
                  <a:pt x="0" y="0"/>
                </a:moveTo>
                <a:cubicBezTo>
                  <a:pt x="281971" y="23935"/>
                  <a:pt x="485873" y="-14021"/>
                  <a:pt x="625450" y="0"/>
                </a:cubicBezTo>
                <a:cubicBezTo>
                  <a:pt x="765027" y="14021"/>
                  <a:pt x="1048900" y="27914"/>
                  <a:pt x="1185062" y="0"/>
                </a:cubicBezTo>
                <a:cubicBezTo>
                  <a:pt x="1321224" y="-27914"/>
                  <a:pt x="1648252" y="-3988"/>
                  <a:pt x="1909267" y="0"/>
                </a:cubicBezTo>
                <a:cubicBezTo>
                  <a:pt x="2170282" y="3988"/>
                  <a:pt x="2301957" y="25891"/>
                  <a:pt x="2534717" y="0"/>
                </a:cubicBezTo>
                <a:cubicBezTo>
                  <a:pt x="2767477" y="-25891"/>
                  <a:pt x="3078800" y="21500"/>
                  <a:pt x="3291840" y="0"/>
                </a:cubicBezTo>
                <a:cubicBezTo>
                  <a:pt x="3291576" y="4493"/>
                  <a:pt x="3292224" y="9472"/>
                  <a:pt x="3291840" y="18288"/>
                </a:cubicBezTo>
                <a:cubicBezTo>
                  <a:pt x="3120474" y="15714"/>
                  <a:pt x="2816568" y="4633"/>
                  <a:pt x="2633472" y="18288"/>
                </a:cubicBezTo>
                <a:cubicBezTo>
                  <a:pt x="2450376" y="31943"/>
                  <a:pt x="2160769" y="37350"/>
                  <a:pt x="1909267" y="18288"/>
                </a:cubicBezTo>
                <a:cubicBezTo>
                  <a:pt x="1657765" y="-774"/>
                  <a:pt x="1623992" y="9648"/>
                  <a:pt x="1349654" y="18288"/>
                </a:cubicBezTo>
                <a:cubicBezTo>
                  <a:pt x="1075316" y="26928"/>
                  <a:pt x="833426" y="34181"/>
                  <a:pt x="691286" y="18288"/>
                </a:cubicBezTo>
                <a:cubicBezTo>
                  <a:pt x="549146" y="2395"/>
                  <a:pt x="342011" y="24201"/>
                  <a:pt x="0" y="18288"/>
                </a:cubicBezTo>
                <a:cubicBezTo>
                  <a:pt x="843" y="9577"/>
                  <a:pt x="371" y="6900"/>
                  <a:pt x="0" y="0"/>
                </a:cubicBezTo>
                <a:close/>
              </a:path>
            </a:pathLst>
          </a:custGeom>
          <a:solidFill>
            <a:srgbClr val="D040B9"/>
          </a:solidFill>
          <a:ln w="38100" cap="rnd">
            <a:solidFill>
              <a:srgbClr val="D040B9"/>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F08F0EF7-C532-616C-F32A-6101FDFFDEBE}"/>
              </a:ext>
            </a:extLst>
          </p:cNvPr>
          <p:cNvSpPr>
            <a:spLocks noGrp="1"/>
          </p:cNvSpPr>
          <p:nvPr>
            <p:ph idx="1"/>
          </p:nvPr>
        </p:nvSpPr>
        <p:spPr>
          <a:xfrm>
            <a:off x="630936" y="2807208"/>
            <a:ext cx="3429000" cy="3410712"/>
          </a:xfrm>
        </p:spPr>
        <p:txBody>
          <a:bodyPr anchor="t">
            <a:normAutofit/>
          </a:bodyPr>
          <a:lstStyle/>
          <a:p>
            <a:r>
              <a:rPr lang="es-ES" sz="2400" dirty="0">
                <a:latin typeface="Aharoni" panose="02010803020104030203" pitchFamily="2" charset="-79"/>
                <a:cs typeface="Aharoni" panose="02010803020104030203" pitchFamily="2" charset="-79"/>
              </a:rPr>
              <a:t>Es toda oposición que encuentra la corriente a su paso por un circuito eléctrico cerrado.</a:t>
            </a:r>
            <a:endParaRPr lang="es-MX" sz="2400" dirty="0">
              <a:latin typeface="Aharoni" panose="02010803020104030203" pitchFamily="2" charset="-79"/>
              <a:cs typeface="Aharoni" panose="02010803020104030203" pitchFamily="2" charset="-79"/>
            </a:endParaRPr>
          </a:p>
        </p:txBody>
      </p:sp>
      <mc:AlternateContent xmlns:mc="http://schemas.openxmlformats.org/markup-compatibility/2006" xmlns:p14="http://schemas.microsoft.com/office/powerpoint/2010/main">
        <mc:Choice Requires="p14">
          <p:contentPart p14:bwMode="auto" r:id="rId2">
            <p14:nvContentPartPr>
              <p14:cNvPr id="32" name="Ink 31">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val="1"/>
                  </p:ext>
                </p:extLst>
              </p14:nvPr>
            </p14:nvContentPartPr>
            <p14:xfrm>
              <a:off x="5755403" y="1971579"/>
              <a:ext cx="360" cy="2160"/>
            </p14:xfrm>
          </p:contentPart>
        </mc:Choice>
        <mc:Fallback xmlns="">
          <p:pic>
            <p:nvPicPr>
              <p:cNvPr id="32" name="Ink 31">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3"/>
              <a:stretch>
                <a:fillRect/>
              </a:stretch>
            </p:blipFill>
            <p:spPr>
              <a:xfrm>
                <a:off x="5737403" y="1956150"/>
                <a:ext cx="36000" cy="32709"/>
              </a:xfrm>
              <a:prstGeom prst="rect">
                <a:avLst/>
              </a:prstGeom>
            </p:spPr>
          </p:pic>
        </mc:Fallback>
      </mc:AlternateContent>
      <p:pic>
        <p:nvPicPr>
          <p:cNvPr id="11" name="Imagen 10">
            <a:extLst>
              <a:ext uri="{FF2B5EF4-FFF2-40B4-BE49-F238E27FC236}">
                <a16:creationId xmlns:a16="http://schemas.microsoft.com/office/drawing/2014/main" id="{D3515923-B55F-924D-2B9A-D7255CD6938B}"/>
              </a:ext>
            </a:extLst>
          </p:cNvPr>
          <p:cNvPicPr>
            <a:picLocks noChangeAspect="1"/>
          </p:cNvPicPr>
          <p:nvPr/>
        </p:nvPicPr>
        <p:blipFill>
          <a:blip r:embed="rId4"/>
          <a:stretch>
            <a:fillRect/>
          </a:stretch>
        </p:blipFill>
        <p:spPr>
          <a:xfrm>
            <a:off x="4654296" y="1090365"/>
            <a:ext cx="6903720" cy="4677269"/>
          </a:xfrm>
          <a:prstGeom prst="rect">
            <a:avLst/>
          </a:prstGeom>
        </p:spPr>
      </p:pic>
    </p:spTree>
    <p:extLst>
      <p:ext uri="{BB962C8B-B14F-4D97-AF65-F5344CB8AC3E}">
        <p14:creationId xmlns:p14="http://schemas.microsoft.com/office/powerpoint/2010/main" val="210967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016E3D-F4DF-D4ED-6A8F-0BBB5BC9A1D1}"/>
              </a:ext>
            </a:extLst>
          </p:cNvPr>
          <p:cNvSpPr>
            <a:spLocks noGrp="1"/>
          </p:cNvSpPr>
          <p:nvPr>
            <p:ph type="title"/>
          </p:nvPr>
        </p:nvSpPr>
        <p:spPr/>
        <p:txBody>
          <a:bodyPr/>
          <a:lstStyle/>
          <a:p>
            <a:r>
              <a:rPr lang="es-MX" dirty="0">
                <a:latin typeface="Aharoni" panose="02010803020104030203" pitchFamily="2" charset="-79"/>
                <a:cs typeface="Aharoni" panose="02010803020104030203" pitchFamily="2" charset="-79"/>
              </a:rPr>
              <a:t>Potencia eléctrica</a:t>
            </a:r>
          </a:p>
        </p:txBody>
      </p:sp>
      <p:sp>
        <p:nvSpPr>
          <p:cNvPr id="3" name="Marcador de contenido 2">
            <a:extLst>
              <a:ext uri="{FF2B5EF4-FFF2-40B4-BE49-F238E27FC236}">
                <a16:creationId xmlns:a16="http://schemas.microsoft.com/office/drawing/2014/main" id="{C4CF00FA-65FC-5B42-7453-E68AD76B54E7}"/>
              </a:ext>
            </a:extLst>
          </p:cNvPr>
          <p:cNvSpPr>
            <a:spLocks noGrp="1"/>
          </p:cNvSpPr>
          <p:nvPr>
            <p:ph idx="1"/>
          </p:nvPr>
        </p:nvSpPr>
        <p:spPr/>
        <p:txBody>
          <a:bodyPr/>
          <a:lstStyle/>
          <a:p>
            <a:r>
              <a:rPr lang="es-ES" sz="1800" b="0" i="0" u="none" strike="noStrike" baseline="0" dirty="0">
                <a:solidFill>
                  <a:srgbClr val="000000"/>
                </a:solidFill>
                <a:latin typeface="Times New Roman" panose="02020603050405020304" pitchFamily="18" charset="0"/>
              </a:rPr>
              <a:t>Es la cantidad de energía consumida (por una vivienda o una empresa) o suministrada (por una central eléctrica) por una unidad de tiempo. Si comparamos la energía eléctrica con el agua, la potencia sería la cantidad de litros por segundo que salen de un reservorio. Los equipos han sido diseñados y dimensionados para que funcionen con una determinada potencia. </a:t>
            </a:r>
          </a:p>
          <a:p>
            <a:r>
              <a:rPr lang="es-ES" sz="1800" b="0" i="0" u="none" strike="noStrike" baseline="0" dirty="0">
                <a:solidFill>
                  <a:srgbClr val="000000"/>
                </a:solidFill>
                <a:latin typeface="Times New Roman" panose="02020603050405020304" pitchFamily="18" charset="0"/>
              </a:rPr>
              <a:t>En casi todos los equipos electrodomésticos la potencia eléctrica se expresa en watts (W) o kilovatios (kW). En el caso de los motores la potencia en la placa mayormente es en HP (</a:t>
            </a:r>
            <a:r>
              <a:rPr lang="es-ES" sz="1800" b="0" i="0" u="none" strike="noStrike" baseline="0" dirty="0" err="1">
                <a:solidFill>
                  <a:srgbClr val="000000"/>
                </a:solidFill>
                <a:latin typeface="Times New Roman" panose="02020603050405020304" pitchFamily="18" charset="0"/>
              </a:rPr>
              <a:t>Horse</a:t>
            </a:r>
            <a:r>
              <a:rPr lang="es-ES" sz="1800" b="0" i="0" u="none" strike="noStrike" baseline="0" dirty="0">
                <a:solidFill>
                  <a:srgbClr val="000000"/>
                </a:solidFill>
                <a:latin typeface="Times New Roman" panose="02020603050405020304" pitchFamily="18" charset="0"/>
              </a:rPr>
              <a:t> Power, o caballos de fuerza). </a:t>
            </a:r>
          </a:p>
          <a:p>
            <a:endParaRPr lang="es-ES" sz="1800" dirty="0">
              <a:solidFill>
                <a:srgbClr val="000000"/>
              </a:solidFill>
              <a:latin typeface="Times New Roman" panose="02020603050405020304" pitchFamily="18" charset="0"/>
            </a:endParaRPr>
          </a:p>
          <a:p>
            <a:r>
              <a:rPr lang="es-ES" sz="1800" b="1" i="0" u="none" strike="noStrike" baseline="0" dirty="0">
                <a:solidFill>
                  <a:srgbClr val="000000"/>
                </a:solidFill>
                <a:latin typeface="Times New Roman" panose="02020603050405020304" pitchFamily="18" charset="0"/>
              </a:rPr>
              <a:t>La potencia es igual al voltaje (V) multiplicado por la intensidad de corriente (A): </a:t>
            </a:r>
            <a:endParaRPr lang="es-ES" sz="1800" b="0" i="0" u="none" strike="noStrike" baseline="0" dirty="0">
              <a:solidFill>
                <a:srgbClr val="000000"/>
              </a:solidFill>
              <a:latin typeface="Times New Roman" panose="02020603050405020304" pitchFamily="18" charset="0"/>
            </a:endParaRPr>
          </a:p>
          <a:p>
            <a:r>
              <a:rPr lang="it-IT" sz="1800" b="0" i="0" u="none" strike="noStrike" baseline="0" dirty="0">
                <a:solidFill>
                  <a:srgbClr val="000000"/>
                </a:solidFill>
                <a:latin typeface="Times New Roman" panose="02020603050405020304" pitchFamily="18" charset="0"/>
              </a:rPr>
              <a:t>1 watt = 1 voltio x amperio </a:t>
            </a:r>
            <a:endParaRPr lang="es-MX" dirty="0"/>
          </a:p>
        </p:txBody>
      </p:sp>
    </p:spTree>
    <p:extLst>
      <p:ext uri="{BB962C8B-B14F-4D97-AF65-F5344CB8AC3E}">
        <p14:creationId xmlns:p14="http://schemas.microsoft.com/office/powerpoint/2010/main" val="1303064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07" name="Rectangle 3094">
            <a:extLst>
              <a:ext uri="{FF2B5EF4-FFF2-40B4-BE49-F238E27FC236}">
                <a16:creationId xmlns:a16="http://schemas.microsoft.com/office/drawing/2014/main" id="{DA381740-063A-41A4-836D-85D14980E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3108" name="Rectangle 3096">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0865EFB7-52B6-C7F2-E69F-F836F9CD3F9E}"/>
              </a:ext>
            </a:extLst>
          </p:cNvPr>
          <p:cNvSpPr>
            <a:spLocks noGrp="1"/>
          </p:cNvSpPr>
          <p:nvPr>
            <p:ph type="title"/>
          </p:nvPr>
        </p:nvSpPr>
        <p:spPr>
          <a:xfrm>
            <a:off x="638881" y="839865"/>
            <a:ext cx="10909640" cy="904970"/>
          </a:xfrm>
        </p:spPr>
        <p:txBody>
          <a:bodyPr vert="horz" lIns="91440" tIns="45720" rIns="91440" bIns="45720" rtlCol="0" anchor="ctr">
            <a:normAutofit/>
          </a:bodyPr>
          <a:lstStyle/>
          <a:p>
            <a:pPr algn="ctr">
              <a:lnSpc>
                <a:spcPct val="90000"/>
              </a:lnSpc>
            </a:pPr>
            <a:r>
              <a:rPr lang="en-US" sz="5100" dirty="0"/>
              <a:t>TIPOS DE CORRIENTE ELÉCTRICA</a:t>
            </a:r>
          </a:p>
        </p:txBody>
      </p:sp>
      <p:sp>
        <p:nvSpPr>
          <p:cNvPr id="3" name="Marcador de contenido 2">
            <a:extLst>
              <a:ext uri="{FF2B5EF4-FFF2-40B4-BE49-F238E27FC236}">
                <a16:creationId xmlns:a16="http://schemas.microsoft.com/office/drawing/2014/main" id="{95E6BC83-7722-8336-A73C-A1D0D50E4DE2}"/>
              </a:ext>
            </a:extLst>
          </p:cNvPr>
          <p:cNvSpPr>
            <a:spLocks noGrp="1"/>
          </p:cNvSpPr>
          <p:nvPr>
            <p:ph idx="1"/>
          </p:nvPr>
        </p:nvSpPr>
        <p:spPr>
          <a:xfrm>
            <a:off x="638881" y="1742598"/>
            <a:ext cx="10909643" cy="552659"/>
          </a:xfrm>
        </p:spPr>
        <p:txBody>
          <a:bodyPr vert="horz" lIns="91440" tIns="45720" rIns="91440" bIns="45720" rtlCol="0" anchor="ctr">
            <a:normAutofit/>
          </a:bodyPr>
          <a:lstStyle/>
          <a:p>
            <a:pPr marL="0" indent="0" algn="ctr">
              <a:buNone/>
            </a:pPr>
            <a:r>
              <a:rPr lang="en-US" sz="2400"/>
              <a:t>Corriente directa o continua. Es aquella que no tiene cambios de polaridad con respecto al tiempo.</a:t>
            </a:r>
            <a:endParaRPr lang="en-US" sz="2400" dirty="0"/>
          </a:p>
        </p:txBody>
      </p:sp>
      <p:pic>
        <p:nvPicPr>
          <p:cNvPr id="3074" name="Picture 2" descr="Cuál es la diferencia entre la corriente alterna y la corriente directa?">
            <a:extLst>
              <a:ext uri="{FF2B5EF4-FFF2-40B4-BE49-F238E27FC236}">
                <a16:creationId xmlns:a16="http://schemas.microsoft.com/office/drawing/2014/main" id="{A7C4E7B9-6419-76B7-1A9F-775C581BBAB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3702"/>
          <a:stretch/>
        </p:blipFill>
        <p:spPr bwMode="auto">
          <a:xfrm>
            <a:off x="3889169" y="2624384"/>
            <a:ext cx="4409064" cy="3904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34686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9">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C25814E-A5CA-F125-D14E-F167037EBBEF}"/>
              </a:ext>
            </a:extLst>
          </p:cNvPr>
          <p:cNvSpPr>
            <a:spLocks noGrp="1"/>
          </p:cNvSpPr>
          <p:nvPr>
            <p:ph type="title"/>
          </p:nvPr>
        </p:nvSpPr>
        <p:spPr>
          <a:xfrm>
            <a:off x="630936" y="640080"/>
            <a:ext cx="4818888" cy="1481328"/>
          </a:xfrm>
        </p:spPr>
        <p:txBody>
          <a:bodyPr anchor="b">
            <a:normAutofit/>
          </a:bodyPr>
          <a:lstStyle/>
          <a:p>
            <a:pPr>
              <a:lnSpc>
                <a:spcPct val="90000"/>
              </a:lnSpc>
            </a:pPr>
            <a:r>
              <a:rPr lang="en-US" sz="3500">
                <a:latin typeface="Aharoni" panose="02010803020104030203" pitchFamily="2" charset="-79"/>
                <a:cs typeface="Aharoni" panose="02010803020104030203" pitchFamily="2" charset="-79"/>
              </a:rPr>
              <a:t>TIPOS DE CORRIENTE ELÉCTRICA</a:t>
            </a:r>
            <a:endParaRPr lang="es-MX" sz="3500"/>
          </a:p>
        </p:txBody>
      </p:sp>
      <p:sp>
        <p:nvSpPr>
          <p:cNvPr id="26"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0936" y="2386584"/>
            <a:ext cx="4114800" cy="18288"/>
          </a:xfrm>
          <a:custGeom>
            <a:avLst/>
            <a:gdLst>
              <a:gd name="connsiteX0" fmla="*/ 0 w 4114800"/>
              <a:gd name="connsiteY0" fmla="*/ 0 h 18288"/>
              <a:gd name="connsiteX1" fmla="*/ 768096 w 4114800"/>
              <a:gd name="connsiteY1" fmla="*/ 0 h 18288"/>
              <a:gd name="connsiteX2" fmla="*/ 1495044 w 4114800"/>
              <a:gd name="connsiteY2" fmla="*/ 0 h 18288"/>
              <a:gd name="connsiteX3" fmla="*/ 2221992 w 4114800"/>
              <a:gd name="connsiteY3" fmla="*/ 0 h 18288"/>
              <a:gd name="connsiteX4" fmla="*/ 2784348 w 4114800"/>
              <a:gd name="connsiteY4" fmla="*/ 0 h 18288"/>
              <a:gd name="connsiteX5" fmla="*/ 3387852 w 4114800"/>
              <a:gd name="connsiteY5" fmla="*/ 0 h 18288"/>
              <a:gd name="connsiteX6" fmla="*/ 4114800 w 4114800"/>
              <a:gd name="connsiteY6" fmla="*/ 0 h 18288"/>
              <a:gd name="connsiteX7" fmla="*/ 4114800 w 4114800"/>
              <a:gd name="connsiteY7" fmla="*/ 18288 h 18288"/>
              <a:gd name="connsiteX8" fmla="*/ 3429000 w 4114800"/>
              <a:gd name="connsiteY8" fmla="*/ 18288 h 18288"/>
              <a:gd name="connsiteX9" fmla="*/ 2866644 w 4114800"/>
              <a:gd name="connsiteY9" fmla="*/ 18288 h 18288"/>
              <a:gd name="connsiteX10" fmla="*/ 2304288 w 4114800"/>
              <a:gd name="connsiteY10" fmla="*/ 18288 h 18288"/>
              <a:gd name="connsiteX11" fmla="*/ 1577340 w 4114800"/>
              <a:gd name="connsiteY11" fmla="*/ 18288 h 18288"/>
              <a:gd name="connsiteX12" fmla="*/ 973836 w 4114800"/>
              <a:gd name="connsiteY12" fmla="*/ 18288 h 18288"/>
              <a:gd name="connsiteX13" fmla="*/ 0 w 4114800"/>
              <a:gd name="connsiteY13" fmla="*/ 18288 h 18288"/>
              <a:gd name="connsiteX14" fmla="*/ 0 w 4114800"/>
              <a:gd name="connsiteY1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14800" h="18288" fill="none" extrusionOk="0">
                <a:moveTo>
                  <a:pt x="0" y="0"/>
                </a:moveTo>
                <a:cubicBezTo>
                  <a:pt x="338280" y="-26110"/>
                  <a:pt x="483942" y="6555"/>
                  <a:pt x="768096" y="0"/>
                </a:cubicBezTo>
                <a:cubicBezTo>
                  <a:pt x="1052250" y="-6555"/>
                  <a:pt x="1331484" y="24616"/>
                  <a:pt x="1495044" y="0"/>
                </a:cubicBezTo>
                <a:cubicBezTo>
                  <a:pt x="1658604" y="-24616"/>
                  <a:pt x="2056661" y="-33562"/>
                  <a:pt x="2221992" y="0"/>
                </a:cubicBezTo>
                <a:cubicBezTo>
                  <a:pt x="2387323" y="33562"/>
                  <a:pt x="2629463" y="-20094"/>
                  <a:pt x="2784348" y="0"/>
                </a:cubicBezTo>
                <a:cubicBezTo>
                  <a:pt x="2939233" y="20094"/>
                  <a:pt x="3151981" y="1524"/>
                  <a:pt x="3387852" y="0"/>
                </a:cubicBezTo>
                <a:cubicBezTo>
                  <a:pt x="3623723" y="-1524"/>
                  <a:pt x="3882724" y="26165"/>
                  <a:pt x="4114800" y="0"/>
                </a:cubicBezTo>
                <a:cubicBezTo>
                  <a:pt x="4114300" y="8855"/>
                  <a:pt x="4114909" y="14521"/>
                  <a:pt x="4114800" y="18288"/>
                </a:cubicBezTo>
                <a:cubicBezTo>
                  <a:pt x="3910038" y="37744"/>
                  <a:pt x="3683432" y="-3969"/>
                  <a:pt x="3429000" y="18288"/>
                </a:cubicBezTo>
                <a:cubicBezTo>
                  <a:pt x="3174568" y="40545"/>
                  <a:pt x="3085815" y="44166"/>
                  <a:pt x="2866644" y="18288"/>
                </a:cubicBezTo>
                <a:cubicBezTo>
                  <a:pt x="2647473" y="-7590"/>
                  <a:pt x="2580474" y="31338"/>
                  <a:pt x="2304288" y="18288"/>
                </a:cubicBezTo>
                <a:cubicBezTo>
                  <a:pt x="2028102" y="5238"/>
                  <a:pt x="1863008" y="-2001"/>
                  <a:pt x="1577340" y="18288"/>
                </a:cubicBezTo>
                <a:cubicBezTo>
                  <a:pt x="1291672" y="38577"/>
                  <a:pt x="1243931" y="9893"/>
                  <a:pt x="973836" y="18288"/>
                </a:cubicBezTo>
                <a:cubicBezTo>
                  <a:pt x="703741" y="26683"/>
                  <a:pt x="317656" y="-5910"/>
                  <a:pt x="0" y="18288"/>
                </a:cubicBezTo>
                <a:cubicBezTo>
                  <a:pt x="683" y="12014"/>
                  <a:pt x="724" y="5908"/>
                  <a:pt x="0" y="0"/>
                </a:cubicBezTo>
                <a:close/>
              </a:path>
              <a:path w="4114800" h="18288" stroke="0" extrusionOk="0">
                <a:moveTo>
                  <a:pt x="0" y="0"/>
                </a:moveTo>
                <a:cubicBezTo>
                  <a:pt x="276109" y="5266"/>
                  <a:pt x="325589" y="-19584"/>
                  <a:pt x="644652" y="0"/>
                </a:cubicBezTo>
                <a:cubicBezTo>
                  <a:pt x="963715" y="19584"/>
                  <a:pt x="1064991" y="6066"/>
                  <a:pt x="1207008" y="0"/>
                </a:cubicBezTo>
                <a:cubicBezTo>
                  <a:pt x="1349025" y="-6066"/>
                  <a:pt x="1791724" y="14506"/>
                  <a:pt x="1975104" y="0"/>
                </a:cubicBezTo>
                <a:cubicBezTo>
                  <a:pt x="2158484" y="-14506"/>
                  <a:pt x="2397469" y="20822"/>
                  <a:pt x="2619756" y="0"/>
                </a:cubicBezTo>
                <a:cubicBezTo>
                  <a:pt x="2842043" y="-20822"/>
                  <a:pt x="2992157" y="20388"/>
                  <a:pt x="3264408" y="0"/>
                </a:cubicBezTo>
                <a:cubicBezTo>
                  <a:pt x="3536659" y="-20388"/>
                  <a:pt x="3855620" y="38211"/>
                  <a:pt x="4114800" y="0"/>
                </a:cubicBezTo>
                <a:cubicBezTo>
                  <a:pt x="4113902" y="7180"/>
                  <a:pt x="4114969" y="13790"/>
                  <a:pt x="4114800" y="18288"/>
                </a:cubicBezTo>
                <a:cubicBezTo>
                  <a:pt x="3968901" y="8593"/>
                  <a:pt x="3623428" y="17559"/>
                  <a:pt x="3429000" y="18288"/>
                </a:cubicBezTo>
                <a:cubicBezTo>
                  <a:pt x="3234572" y="19017"/>
                  <a:pt x="3085079" y="41804"/>
                  <a:pt x="2866644" y="18288"/>
                </a:cubicBezTo>
                <a:cubicBezTo>
                  <a:pt x="2648209" y="-5228"/>
                  <a:pt x="2451737" y="24580"/>
                  <a:pt x="2180844" y="18288"/>
                </a:cubicBezTo>
                <a:cubicBezTo>
                  <a:pt x="1909951" y="11996"/>
                  <a:pt x="1681589" y="12244"/>
                  <a:pt x="1495044" y="18288"/>
                </a:cubicBezTo>
                <a:cubicBezTo>
                  <a:pt x="1308499" y="24332"/>
                  <a:pt x="1136614" y="21789"/>
                  <a:pt x="850392" y="18288"/>
                </a:cubicBezTo>
                <a:cubicBezTo>
                  <a:pt x="564170" y="14787"/>
                  <a:pt x="210636" y="54701"/>
                  <a:pt x="0" y="18288"/>
                </a:cubicBezTo>
                <a:cubicBezTo>
                  <a:pt x="571" y="10093"/>
                  <a:pt x="-125" y="8407"/>
                  <a:pt x="0" y="0"/>
                </a:cubicBezTo>
                <a:close/>
              </a:path>
            </a:pathLst>
          </a:custGeom>
          <a:solidFill>
            <a:srgbClr val="D040B9"/>
          </a:solidFill>
          <a:ln w="38100" cap="rnd">
            <a:solidFill>
              <a:srgbClr val="D040B9"/>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4F6396F9-89B4-1265-72E8-CC9FE58FF9E4}"/>
              </a:ext>
            </a:extLst>
          </p:cNvPr>
          <p:cNvSpPr>
            <a:spLocks noGrp="1"/>
          </p:cNvSpPr>
          <p:nvPr>
            <p:ph idx="1"/>
          </p:nvPr>
        </p:nvSpPr>
        <p:spPr>
          <a:xfrm>
            <a:off x="630936" y="2660904"/>
            <a:ext cx="4818888" cy="3547872"/>
          </a:xfrm>
        </p:spPr>
        <p:txBody>
          <a:bodyPr anchor="t">
            <a:normAutofit/>
          </a:bodyPr>
          <a:lstStyle/>
          <a:p>
            <a:endParaRPr lang="es-MX" b="0" i="0" u="none" strike="noStrike" baseline="0">
              <a:latin typeface="Calibri" panose="020F0502020204030204" pitchFamily="34" charset="0"/>
            </a:endParaRPr>
          </a:p>
          <a:p>
            <a:r>
              <a:rPr lang="es-ES" b="1" i="0" u="none" strike="noStrike" baseline="0">
                <a:latin typeface="Calibri" panose="020F0502020204030204" pitchFamily="34" charset="0"/>
              </a:rPr>
              <a:t>B) CORRIENTE ALTERNA. Es aquella que presenta variación de polaridad (+ a -) de manera cíclica. </a:t>
            </a:r>
            <a:endParaRPr lang="es-MX" dirty="0"/>
          </a:p>
        </p:txBody>
      </p:sp>
      <mc:AlternateContent xmlns:mc="http://schemas.openxmlformats.org/markup-compatibility/2006" xmlns:p14="http://schemas.microsoft.com/office/powerpoint/2010/main">
        <mc:Choice Requires="p14">
          <p:contentPart p14:bwMode="auto" r:id="rId2">
            <p14:nvContentPartPr>
              <p14:cNvPr id="27" name="Ink 13">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val="1"/>
                  </p:ext>
                </p:extLst>
              </p14:nvPr>
            </p14:nvContentPartPr>
            <p14:xfrm>
              <a:off x="5755403" y="1971579"/>
              <a:ext cx="360" cy="2160"/>
            </p14:xfrm>
          </p:contentPart>
        </mc:Choice>
        <mc:Fallback xmlns="">
          <p:pic>
            <p:nvPicPr>
              <p:cNvPr id="27" name="Ink 13">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3"/>
              <a:stretch>
                <a:fillRect/>
              </a:stretch>
            </p:blipFill>
            <p:spPr>
              <a:xfrm>
                <a:off x="5737403" y="1956150"/>
                <a:ext cx="36000" cy="32709"/>
              </a:xfrm>
              <a:prstGeom prst="rect">
                <a:avLst/>
              </a:prstGeom>
            </p:spPr>
          </p:pic>
        </mc:Fallback>
      </mc:AlternateContent>
      <p:pic>
        <p:nvPicPr>
          <p:cNvPr id="4098" name="Picture 2" descr="Diferencia entre corriente alterna y corriente directa — Ventiladores.com">
            <a:extLst>
              <a:ext uri="{FF2B5EF4-FFF2-40B4-BE49-F238E27FC236}">
                <a16:creationId xmlns:a16="http://schemas.microsoft.com/office/drawing/2014/main" id="{40344508-5B17-1DF2-75BA-FA784AEF70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4912" y="1176337"/>
            <a:ext cx="4572000" cy="450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9595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576410-A2A1-98E6-4B69-B8A1D4A70D5D}"/>
              </a:ext>
            </a:extLst>
          </p:cNvPr>
          <p:cNvSpPr>
            <a:spLocks noGrp="1"/>
          </p:cNvSpPr>
          <p:nvPr>
            <p:ph type="title"/>
          </p:nvPr>
        </p:nvSpPr>
        <p:spPr/>
        <p:txBody>
          <a:bodyPr/>
          <a:lstStyle/>
          <a:p>
            <a:r>
              <a:rPr lang="es-ES" dirty="0">
                <a:latin typeface="Aharoni" panose="02010803020104030203" pitchFamily="2" charset="-79"/>
                <a:cs typeface="Aharoni" panose="02010803020104030203" pitchFamily="2" charset="-79"/>
              </a:rPr>
              <a:t>1.3 Circuito Eléctrico</a:t>
            </a:r>
            <a:endParaRPr lang="es-MX" dirty="0">
              <a:latin typeface="Aharoni" panose="02010803020104030203" pitchFamily="2" charset="-79"/>
              <a:cs typeface="Aharoni" panose="02010803020104030203" pitchFamily="2" charset="-79"/>
            </a:endParaRPr>
          </a:p>
        </p:txBody>
      </p:sp>
      <p:pic>
        <p:nvPicPr>
          <p:cNvPr id="7" name="Vídeo sin título ‐ Hecho con Clipchamp">
            <a:hlinkClick r:id="" action="ppaction://media"/>
            <a:extLst>
              <a:ext uri="{FF2B5EF4-FFF2-40B4-BE49-F238E27FC236}">
                <a16:creationId xmlns:a16="http://schemas.microsoft.com/office/drawing/2014/main" id="{2E23DBD0-1324-2A32-705C-63E1A5D4D119}"/>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315634" y="1928813"/>
            <a:ext cx="7560732" cy="4252912"/>
          </a:xfrm>
          <a:prstGeom prst="rect">
            <a:avLst/>
          </a:prstGeom>
        </p:spPr>
      </p:pic>
    </p:spTree>
    <p:extLst>
      <p:ext uri="{BB962C8B-B14F-4D97-AF65-F5344CB8AC3E}">
        <p14:creationId xmlns:p14="http://schemas.microsoft.com/office/powerpoint/2010/main" val="2341105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64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45122">
                <p:cTn id="12" fill="hold" display="0">
                  <p:stCondLst>
                    <p:cond delay="indefinite"/>
                  </p:stCondLst>
                </p:cTn>
                <p:tgtEl>
                  <p:spTgt spid="7"/>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B74ED22F-4E7C-06CB-58B8-E629FE6C1C39}"/>
              </a:ext>
            </a:extLst>
          </p:cNvPr>
          <p:cNvSpPr>
            <a:spLocks noGrp="1"/>
          </p:cNvSpPr>
          <p:nvPr>
            <p:ph type="title"/>
          </p:nvPr>
        </p:nvSpPr>
        <p:spPr>
          <a:xfrm>
            <a:off x="630936" y="639520"/>
            <a:ext cx="5871464" cy="1719072"/>
          </a:xfrm>
        </p:spPr>
        <p:txBody>
          <a:bodyPr anchor="b">
            <a:normAutofit/>
          </a:bodyPr>
          <a:lstStyle/>
          <a:p>
            <a:r>
              <a:rPr lang="es-MX" dirty="0">
                <a:latin typeface="Aharoni" panose="02010803020104030203" pitchFamily="2" charset="-79"/>
                <a:cs typeface="Aharoni" panose="02010803020104030203" pitchFamily="2" charset="-79"/>
              </a:rPr>
              <a:t>CIRCUITO ELÉCTRICO</a:t>
            </a:r>
          </a:p>
        </p:txBody>
      </p:sp>
      <p:sp>
        <p:nvSpPr>
          <p:cNvPr id="5129"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9084" y="2532888"/>
            <a:ext cx="3291840" cy="18288"/>
          </a:xfrm>
          <a:custGeom>
            <a:avLst/>
            <a:gdLst>
              <a:gd name="connsiteX0" fmla="*/ 0 w 3291840"/>
              <a:gd name="connsiteY0" fmla="*/ 0 h 18288"/>
              <a:gd name="connsiteX1" fmla="*/ 625450 w 3291840"/>
              <a:gd name="connsiteY1" fmla="*/ 0 h 18288"/>
              <a:gd name="connsiteX2" fmla="*/ 1283818 w 3291840"/>
              <a:gd name="connsiteY2" fmla="*/ 0 h 18288"/>
              <a:gd name="connsiteX3" fmla="*/ 1975104 w 3291840"/>
              <a:gd name="connsiteY3" fmla="*/ 0 h 18288"/>
              <a:gd name="connsiteX4" fmla="*/ 2666390 w 3291840"/>
              <a:gd name="connsiteY4" fmla="*/ 0 h 18288"/>
              <a:gd name="connsiteX5" fmla="*/ 3291840 w 3291840"/>
              <a:gd name="connsiteY5" fmla="*/ 0 h 18288"/>
              <a:gd name="connsiteX6" fmla="*/ 3291840 w 3291840"/>
              <a:gd name="connsiteY6" fmla="*/ 18288 h 18288"/>
              <a:gd name="connsiteX7" fmla="*/ 2567635 w 3291840"/>
              <a:gd name="connsiteY7" fmla="*/ 18288 h 18288"/>
              <a:gd name="connsiteX8" fmla="*/ 1843430 w 3291840"/>
              <a:gd name="connsiteY8" fmla="*/ 18288 h 18288"/>
              <a:gd name="connsiteX9" fmla="*/ 1185062 w 3291840"/>
              <a:gd name="connsiteY9" fmla="*/ 18288 h 18288"/>
              <a:gd name="connsiteX10" fmla="*/ 0 w 3291840"/>
              <a:gd name="connsiteY10" fmla="*/ 18288 h 18288"/>
              <a:gd name="connsiteX11" fmla="*/ 0 w 3291840"/>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1840" h="18288" fill="none" extrusionOk="0">
                <a:moveTo>
                  <a:pt x="0" y="0"/>
                </a:moveTo>
                <a:cubicBezTo>
                  <a:pt x="173613" y="5552"/>
                  <a:pt x="489242" y="1770"/>
                  <a:pt x="625450" y="0"/>
                </a:cubicBezTo>
                <a:cubicBezTo>
                  <a:pt x="761658" y="-1770"/>
                  <a:pt x="1015131" y="32079"/>
                  <a:pt x="1283818" y="0"/>
                </a:cubicBezTo>
                <a:cubicBezTo>
                  <a:pt x="1552505" y="-32079"/>
                  <a:pt x="1752773" y="10771"/>
                  <a:pt x="1975104" y="0"/>
                </a:cubicBezTo>
                <a:cubicBezTo>
                  <a:pt x="2197435" y="-10771"/>
                  <a:pt x="2433070" y="21341"/>
                  <a:pt x="2666390" y="0"/>
                </a:cubicBezTo>
                <a:cubicBezTo>
                  <a:pt x="2899710" y="-21341"/>
                  <a:pt x="3028437" y="16612"/>
                  <a:pt x="3291840" y="0"/>
                </a:cubicBezTo>
                <a:cubicBezTo>
                  <a:pt x="3291131" y="8157"/>
                  <a:pt x="3291427" y="12125"/>
                  <a:pt x="3291840" y="18288"/>
                </a:cubicBezTo>
                <a:cubicBezTo>
                  <a:pt x="3043276" y="37868"/>
                  <a:pt x="2921041" y="-12908"/>
                  <a:pt x="2567635" y="18288"/>
                </a:cubicBezTo>
                <a:cubicBezTo>
                  <a:pt x="2214230" y="49484"/>
                  <a:pt x="2189623" y="-13019"/>
                  <a:pt x="1843430" y="18288"/>
                </a:cubicBezTo>
                <a:cubicBezTo>
                  <a:pt x="1497237" y="49595"/>
                  <a:pt x="1492584" y="29180"/>
                  <a:pt x="1185062" y="18288"/>
                </a:cubicBezTo>
                <a:cubicBezTo>
                  <a:pt x="877540" y="7396"/>
                  <a:pt x="313238" y="46443"/>
                  <a:pt x="0" y="18288"/>
                </a:cubicBezTo>
                <a:cubicBezTo>
                  <a:pt x="-46" y="12483"/>
                  <a:pt x="-203" y="6491"/>
                  <a:pt x="0" y="0"/>
                </a:cubicBezTo>
                <a:close/>
              </a:path>
              <a:path w="3291840" h="18288" stroke="0" extrusionOk="0">
                <a:moveTo>
                  <a:pt x="0" y="0"/>
                </a:moveTo>
                <a:cubicBezTo>
                  <a:pt x="281971" y="23935"/>
                  <a:pt x="485873" y="-14021"/>
                  <a:pt x="625450" y="0"/>
                </a:cubicBezTo>
                <a:cubicBezTo>
                  <a:pt x="765027" y="14021"/>
                  <a:pt x="1048900" y="27914"/>
                  <a:pt x="1185062" y="0"/>
                </a:cubicBezTo>
                <a:cubicBezTo>
                  <a:pt x="1321224" y="-27914"/>
                  <a:pt x="1648252" y="-3988"/>
                  <a:pt x="1909267" y="0"/>
                </a:cubicBezTo>
                <a:cubicBezTo>
                  <a:pt x="2170282" y="3988"/>
                  <a:pt x="2301957" y="25891"/>
                  <a:pt x="2534717" y="0"/>
                </a:cubicBezTo>
                <a:cubicBezTo>
                  <a:pt x="2767477" y="-25891"/>
                  <a:pt x="3078800" y="21500"/>
                  <a:pt x="3291840" y="0"/>
                </a:cubicBezTo>
                <a:cubicBezTo>
                  <a:pt x="3291576" y="4493"/>
                  <a:pt x="3292224" y="9472"/>
                  <a:pt x="3291840" y="18288"/>
                </a:cubicBezTo>
                <a:cubicBezTo>
                  <a:pt x="3120474" y="15714"/>
                  <a:pt x="2816568" y="4633"/>
                  <a:pt x="2633472" y="18288"/>
                </a:cubicBezTo>
                <a:cubicBezTo>
                  <a:pt x="2450376" y="31943"/>
                  <a:pt x="2160769" y="37350"/>
                  <a:pt x="1909267" y="18288"/>
                </a:cubicBezTo>
                <a:cubicBezTo>
                  <a:pt x="1657765" y="-774"/>
                  <a:pt x="1623992" y="9648"/>
                  <a:pt x="1349654" y="18288"/>
                </a:cubicBezTo>
                <a:cubicBezTo>
                  <a:pt x="1075316" y="26928"/>
                  <a:pt x="833426" y="34181"/>
                  <a:pt x="691286" y="18288"/>
                </a:cubicBezTo>
                <a:cubicBezTo>
                  <a:pt x="549146" y="2395"/>
                  <a:pt x="342011" y="24201"/>
                  <a:pt x="0" y="18288"/>
                </a:cubicBezTo>
                <a:cubicBezTo>
                  <a:pt x="843" y="9577"/>
                  <a:pt x="371" y="6900"/>
                  <a:pt x="0" y="0"/>
                </a:cubicBezTo>
                <a:close/>
              </a:path>
            </a:pathLst>
          </a:custGeom>
          <a:solidFill>
            <a:srgbClr val="D040B9"/>
          </a:solidFill>
          <a:ln w="38100" cap="rnd">
            <a:solidFill>
              <a:srgbClr val="D040B9"/>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7560FE78-61EC-5057-B7A6-5DC83D72FF22}"/>
              </a:ext>
            </a:extLst>
          </p:cNvPr>
          <p:cNvSpPr>
            <a:spLocks noGrp="1"/>
          </p:cNvSpPr>
          <p:nvPr>
            <p:ph idx="1"/>
          </p:nvPr>
        </p:nvSpPr>
        <p:spPr>
          <a:xfrm>
            <a:off x="630936" y="2807208"/>
            <a:ext cx="5504972" cy="3410712"/>
          </a:xfrm>
        </p:spPr>
        <p:txBody>
          <a:bodyPr anchor="t">
            <a:normAutofit/>
          </a:bodyPr>
          <a:lstStyle/>
          <a:p>
            <a:pPr>
              <a:lnSpc>
                <a:spcPct val="100000"/>
              </a:lnSpc>
            </a:pPr>
            <a:r>
              <a:rPr lang="es-ES" sz="1500" dirty="0">
                <a:latin typeface="Aharoni" panose="02010803020104030203" pitchFamily="2" charset="-79"/>
                <a:cs typeface="Aharoni" panose="02010803020104030203" pitchFamily="2" charset="-79"/>
              </a:rPr>
              <a:t>Se denomina circuito eléctrico al conjunto de elementos eléctricos conectados entre sí que permiten generar, transportar y utilizar la energía eléctrica con la finalidad de transformarla en otro tipo de energía como, por ejemplo, energía calorífica (calentador), energía lumínica (foco) o energía mecánica (motor).</a:t>
            </a:r>
            <a:endParaRPr lang="es-MX" sz="1500" dirty="0">
              <a:latin typeface="Aharoni" panose="02010803020104030203" pitchFamily="2" charset="-79"/>
              <a:cs typeface="Aharoni" panose="02010803020104030203" pitchFamily="2" charset="-79"/>
            </a:endParaRPr>
          </a:p>
        </p:txBody>
      </p:sp>
      <mc:AlternateContent xmlns:mc="http://schemas.openxmlformats.org/markup-compatibility/2006" xmlns:p14="http://schemas.microsoft.com/office/powerpoint/2010/main">
        <mc:Choice Requires="p14">
          <p:contentPart p14:bwMode="auto" r:id="rId2">
            <p14:nvContentPartPr>
              <p14:cNvPr id="5131" name="Ink 5130">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val="1"/>
                  </p:ext>
                </p:extLst>
              </p14:nvPr>
            </p14:nvContentPartPr>
            <p14:xfrm>
              <a:off x="5755403" y="1971579"/>
              <a:ext cx="360" cy="2160"/>
            </p14:xfrm>
          </p:contentPart>
        </mc:Choice>
        <mc:Fallback xmlns="">
          <p:pic>
            <p:nvPicPr>
              <p:cNvPr id="5131" name="Ink 5130">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3"/>
              <a:stretch>
                <a:fillRect/>
              </a:stretch>
            </p:blipFill>
            <p:spPr>
              <a:xfrm>
                <a:off x="5737403" y="1956150"/>
                <a:ext cx="36000" cy="32709"/>
              </a:xfrm>
              <a:prstGeom prst="rect">
                <a:avLst/>
              </a:prstGeom>
            </p:spPr>
          </p:pic>
        </mc:Fallback>
      </mc:AlternateContent>
      <p:pic>
        <p:nvPicPr>
          <p:cNvPr id="5122" name="Picture 2" descr="Cómo funciona un circuito eléctrico? | Aprende Institute">
            <a:extLst>
              <a:ext uri="{FF2B5EF4-FFF2-40B4-BE49-F238E27FC236}">
                <a16:creationId xmlns:a16="http://schemas.microsoft.com/office/drawing/2014/main" id="{3608C904-33DB-CF72-FF27-E6F16F9A9A56}"/>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770254" y="2730126"/>
            <a:ext cx="4787761" cy="25047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6939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A354B38-16B2-AE1E-687D-5B61D5AB06AF}"/>
              </a:ext>
            </a:extLst>
          </p:cNvPr>
          <p:cNvSpPr>
            <a:spLocks noGrp="1"/>
          </p:cNvSpPr>
          <p:nvPr>
            <p:ph type="title"/>
          </p:nvPr>
        </p:nvSpPr>
        <p:spPr>
          <a:xfrm>
            <a:off x="6739128" y="638089"/>
            <a:ext cx="4818888" cy="1476801"/>
          </a:xfrm>
        </p:spPr>
        <p:txBody>
          <a:bodyPr anchor="b">
            <a:normAutofit/>
          </a:bodyPr>
          <a:lstStyle/>
          <a:p>
            <a:pPr>
              <a:lnSpc>
                <a:spcPct val="90000"/>
              </a:lnSpc>
            </a:pPr>
            <a:r>
              <a:rPr lang="es-ES" sz="4300">
                <a:latin typeface="Aharoni" panose="02010803020104030203" pitchFamily="2" charset="-79"/>
                <a:cs typeface="Aharoni" panose="02010803020104030203" pitchFamily="2" charset="-79"/>
              </a:rPr>
              <a:t>Elementos de un circuito eléctrico</a:t>
            </a:r>
            <a:endParaRPr lang="es-MX" sz="4300">
              <a:latin typeface="Aharoni" panose="02010803020104030203" pitchFamily="2" charset="-79"/>
              <a:cs typeface="Aharoni" panose="02010803020104030203" pitchFamily="2" charset="-79"/>
            </a:endParaRPr>
          </a:p>
        </p:txBody>
      </p:sp>
      <p:sp>
        <p:nvSpPr>
          <p:cNvPr id="21"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9128" y="2381825"/>
            <a:ext cx="4114800" cy="18288"/>
          </a:xfrm>
          <a:custGeom>
            <a:avLst/>
            <a:gdLst>
              <a:gd name="connsiteX0" fmla="*/ 0 w 4114800"/>
              <a:gd name="connsiteY0" fmla="*/ 0 h 18288"/>
              <a:gd name="connsiteX1" fmla="*/ 768096 w 4114800"/>
              <a:gd name="connsiteY1" fmla="*/ 0 h 18288"/>
              <a:gd name="connsiteX2" fmla="*/ 1495044 w 4114800"/>
              <a:gd name="connsiteY2" fmla="*/ 0 h 18288"/>
              <a:gd name="connsiteX3" fmla="*/ 2221992 w 4114800"/>
              <a:gd name="connsiteY3" fmla="*/ 0 h 18288"/>
              <a:gd name="connsiteX4" fmla="*/ 2784348 w 4114800"/>
              <a:gd name="connsiteY4" fmla="*/ 0 h 18288"/>
              <a:gd name="connsiteX5" fmla="*/ 3387852 w 4114800"/>
              <a:gd name="connsiteY5" fmla="*/ 0 h 18288"/>
              <a:gd name="connsiteX6" fmla="*/ 4114800 w 4114800"/>
              <a:gd name="connsiteY6" fmla="*/ 0 h 18288"/>
              <a:gd name="connsiteX7" fmla="*/ 4114800 w 4114800"/>
              <a:gd name="connsiteY7" fmla="*/ 18288 h 18288"/>
              <a:gd name="connsiteX8" fmla="*/ 3429000 w 4114800"/>
              <a:gd name="connsiteY8" fmla="*/ 18288 h 18288"/>
              <a:gd name="connsiteX9" fmla="*/ 2866644 w 4114800"/>
              <a:gd name="connsiteY9" fmla="*/ 18288 h 18288"/>
              <a:gd name="connsiteX10" fmla="*/ 2304288 w 4114800"/>
              <a:gd name="connsiteY10" fmla="*/ 18288 h 18288"/>
              <a:gd name="connsiteX11" fmla="*/ 1577340 w 4114800"/>
              <a:gd name="connsiteY11" fmla="*/ 18288 h 18288"/>
              <a:gd name="connsiteX12" fmla="*/ 973836 w 4114800"/>
              <a:gd name="connsiteY12" fmla="*/ 18288 h 18288"/>
              <a:gd name="connsiteX13" fmla="*/ 0 w 4114800"/>
              <a:gd name="connsiteY13" fmla="*/ 18288 h 18288"/>
              <a:gd name="connsiteX14" fmla="*/ 0 w 4114800"/>
              <a:gd name="connsiteY1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14800" h="18288" fill="none" extrusionOk="0">
                <a:moveTo>
                  <a:pt x="0" y="0"/>
                </a:moveTo>
                <a:cubicBezTo>
                  <a:pt x="338280" y="-26110"/>
                  <a:pt x="483942" y="6555"/>
                  <a:pt x="768096" y="0"/>
                </a:cubicBezTo>
                <a:cubicBezTo>
                  <a:pt x="1052250" y="-6555"/>
                  <a:pt x="1331484" y="24616"/>
                  <a:pt x="1495044" y="0"/>
                </a:cubicBezTo>
                <a:cubicBezTo>
                  <a:pt x="1658604" y="-24616"/>
                  <a:pt x="2056661" y="-33562"/>
                  <a:pt x="2221992" y="0"/>
                </a:cubicBezTo>
                <a:cubicBezTo>
                  <a:pt x="2387323" y="33562"/>
                  <a:pt x="2629463" y="-20094"/>
                  <a:pt x="2784348" y="0"/>
                </a:cubicBezTo>
                <a:cubicBezTo>
                  <a:pt x="2939233" y="20094"/>
                  <a:pt x="3151981" y="1524"/>
                  <a:pt x="3387852" y="0"/>
                </a:cubicBezTo>
                <a:cubicBezTo>
                  <a:pt x="3623723" y="-1524"/>
                  <a:pt x="3882724" y="26165"/>
                  <a:pt x="4114800" y="0"/>
                </a:cubicBezTo>
                <a:cubicBezTo>
                  <a:pt x="4114300" y="8855"/>
                  <a:pt x="4114909" y="14521"/>
                  <a:pt x="4114800" y="18288"/>
                </a:cubicBezTo>
                <a:cubicBezTo>
                  <a:pt x="3910038" y="37744"/>
                  <a:pt x="3683432" y="-3969"/>
                  <a:pt x="3429000" y="18288"/>
                </a:cubicBezTo>
                <a:cubicBezTo>
                  <a:pt x="3174568" y="40545"/>
                  <a:pt x="3085815" y="44166"/>
                  <a:pt x="2866644" y="18288"/>
                </a:cubicBezTo>
                <a:cubicBezTo>
                  <a:pt x="2647473" y="-7590"/>
                  <a:pt x="2580474" y="31338"/>
                  <a:pt x="2304288" y="18288"/>
                </a:cubicBezTo>
                <a:cubicBezTo>
                  <a:pt x="2028102" y="5238"/>
                  <a:pt x="1863008" y="-2001"/>
                  <a:pt x="1577340" y="18288"/>
                </a:cubicBezTo>
                <a:cubicBezTo>
                  <a:pt x="1291672" y="38577"/>
                  <a:pt x="1243931" y="9893"/>
                  <a:pt x="973836" y="18288"/>
                </a:cubicBezTo>
                <a:cubicBezTo>
                  <a:pt x="703741" y="26683"/>
                  <a:pt x="317656" y="-5910"/>
                  <a:pt x="0" y="18288"/>
                </a:cubicBezTo>
                <a:cubicBezTo>
                  <a:pt x="683" y="12014"/>
                  <a:pt x="724" y="5908"/>
                  <a:pt x="0" y="0"/>
                </a:cubicBezTo>
                <a:close/>
              </a:path>
              <a:path w="4114800" h="18288" stroke="0" extrusionOk="0">
                <a:moveTo>
                  <a:pt x="0" y="0"/>
                </a:moveTo>
                <a:cubicBezTo>
                  <a:pt x="276109" y="5266"/>
                  <a:pt x="325589" y="-19584"/>
                  <a:pt x="644652" y="0"/>
                </a:cubicBezTo>
                <a:cubicBezTo>
                  <a:pt x="963715" y="19584"/>
                  <a:pt x="1064991" y="6066"/>
                  <a:pt x="1207008" y="0"/>
                </a:cubicBezTo>
                <a:cubicBezTo>
                  <a:pt x="1349025" y="-6066"/>
                  <a:pt x="1791724" y="14506"/>
                  <a:pt x="1975104" y="0"/>
                </a:cubicBezTo>
                <a:cubicBezTo>
                  <a:pt x="2158484" y="-14506"/>
                  <a:pt x="2397469" y="20822"/>
                  <a:pt x="2619756" y="0"/>
                </a:cubicBezTo>
                <a:cubicBezTo>
                  <a:pt x="2842043" y="-20822"/>
                  <a:pt x="2992157" y="20388"/>
                  <a:pt x="3264408" y="0"/>
                </a:cubicBezTo>
                <a:cubicBezTo>
                  <a:pt x="3536659" y="-20388"/>
                  <a:pt x="3855620" y="38211"/>
                  <a:pt x="4114800" y="0"/>
                </a:cubicBezTo>
                <a:cubicBezTo>
                  <a:pt x="4113902" y="7180"/>
                  <a:pt x="4114969" y="13790"/>
                  <a:pt x="4114800" y="18288"/>
                </a:cubicBezTo>
                <a:cubicBezTo>
                  <a:pt x="3968901" y="8593"/>
                  <a:pt x="3623428" y="17559"/>
                  <a:pt x="3429000" y="18288"/>
                </a:cubicBezTo>
                <a:cubicBezTo>
                  <a:pt x="3234572" y="19017"/>
                  <a:pt x="3085079" y="41804"/>
                  <a:pt x="2866644" y="18288"/>
                </a:cubicBezTo>
                <a:cubicBezTo>
                  <a:pt x="2648209" y="-5228"/>
                  <a:pt x="2451737" y="24580"/>
                  <a:pt x="2180844" y="18288"/>
                </a:cubicBezTo>
                <a:cubicBezTo>
                  <a:pt x="1909951" y="11996"/>
                  <a:pt x="1681589" y="12244"/>
                  <a:pt x="1495044" y="18288"/>
                </a:cubicBezTo>
                <a:cubicBezTo>
                  <a:pt x="1308499" y="24332"/>
                  <a:pt x="1136614" y="21789"/>
                  <a:pt x="850392" y="18288"/>
                </a:cubicBezTo>
                <a:cubicBezTo>
                  <a:pt x="564170" y="14787"/>
                  <a:pt x="210636" y="54701"/>
                  <a:pt x="0" y="18288"/>
                </a:cubicBezTo>
                <a:cubicBezTo>
                  <a:pt x="571" y="10093"/>
                  <a:pt x="-125" y="8407"/>
                  <a:pt x="0" y="0"/>
                </a:cubicBezTo>
                <a:close/>
              </a:path>
            </a:pathLst>
          </a:custGeom>
          <a:solidFill>
            <a:srgbClr val="D040B9"/>
          </a:solidFill>
          <a:ln w="38100" cap="rnd">
            <a:solidFill>
              <a:srgbClr val="D040B9"/>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57257953-5166-3CA2-B6D6-FDFE5138EC72}"/>
              </a:ext>
            </a:extLst>
          </p:cNvPr>
          <p:cNvSpPr>
            <a:spLocks noGrp="1"/>
          </p:cNvSpPr>
          <p:nvPr>
            <p:ph idx="1"/>
          </p:nvPr>
        </p:nvSpPr>
        <p:spPr>
          <a:xfrm>
            <a:off x="6739128" y="2664886"/>
            <a:ext cx="4818888" cy="3550789"/>
          </a:xfrm>
        </p:spPr>
        <p:txBody>
          <a:bodyPr anchor="t">
            <a:normAutofit/>
          </a:bodyPr>
          <a:lstStyle/>
          <a:p>
            <a:pPr>
              <a:lnSpc>
                <a:spcPct val="100000"/>
              </a:lnSpc>
            </a:pPr>
            <a:r>
              <a:rPr lang="es-ES" sz="1300" b="0" i="0" u="none" strike="noStrike" baseline="0">
                <a:latin typeface="Times New Roman" panose="02020603050405020304" pitchFamily="18" charset="0"/>
              </a:rPr>
              <a:t>Un circuito eléctrico básico está formado por un conjunto de componentes (principalmente cuatro) , que ordenados y conectados adecuadamente, permiten el paso de la corriente. Estos son: </a:t>
            </a:r>
          </a:p>
          <a:p>
            <a:pPr>
              <a:lnSpc>
                <a:spcPct val="100000"/>
              </a:lnSpc>
            </a:pPr>
            <a:r>
              <a:rPr lang="es-ES" sz="1300" b="0" i="0" u="none" strike="noStrike" baseline="0">
                <a:latin typeface="Times New Roman" panose="02020603050405020304" pitchFamily="18" charset="0"/>
              </a:rPr>
              <a:t>a- Una fuente de energía eléctrica (red eléctrica, batería, pila) que pueda verter un flujo de corriente eléctrica a través de un circuito. </a:t>
            </a:r>
          </a:p>
          <a:p>
            <a:pPr>
              <a:lnSpc>
                <a:spcPct val="100000"/>
              </a:lnSpc>
            </a:pPr>
            <a:r>
              <a:rPr lang="es-ES" sz="1300" b="0" i="0" u="none" strike="noStrike" baseline="0">
                <a:latin typeface="Times New Roman" panose="02020603050405020304" pitchFamily="18" charset="0"/>
              </a:rPr>
              <a:t>b- Conductores eléctricos, que es por donde se mueve el flujo de electrones por todo el circuito. </a:t>
            </a:r>
          </a:p>
          <a:p>
            <a:pPr>
              <a:lnSpc>
                <a:spcPct val="100000"/>
              </a:lnSpc>
            </a:pPr>
            <a:r>
              <a:rPr lang="es-ES" sz="1300" b="0" i="0" u="none" strike="noStrike" baseline="0">
                <a:latin typeface="Times New Roman" panose="02020603050405020304" pitchFamily="18" charset="0"/>
              </a:rPr>
              <a:t>c- La carga, formada por todos los equipos y artefactos conectados que se quiere hacer funcionar. </a:t>
            </a:r>
            <a:endParaRPr lang="es-MX" sz="1300" b="0" i="0" u="none" strike="noStrike" baseline="0">
              <a:latin typeface="Times New Roman" panose="02020603050405020304" pitchFamily="18" charset="0"/>
            </a:endParaRPr>
          </a:p>
          <a:p>
            <a:pPr>
              <a:lnSpc>
                <a:spcPct val="100000"/>
              </a:lnSpc>
            </a:pPr>
            <a:r>
              <a:rPr lang="es-ES" sz="1300" b="0" i="0" u="none" strike="noStrike" baseline="0">
                <a:latin typeface="Times New Roman" panose="02020603050405020304" pitchFamily="18" charset="0"/>
              </a:rPr>
              <a:t>d- Un dispositivo de control (un interruptor magnético, por ejemplo) u otro dispositivo que permita conectar o desconectar las cargas. </a:t>
            </a:r>
          </a:p>
          <a:p>
            <a:pPr>
              <a:lnSpc>
                <a:spcPct val="100000"/>
              </a:lnSpc>
            </a:pPr>
            <a:endParaRPr lang="es-MX" sz="1300" dirty="0"/>
          </a:p>
        </p:txBody>
      </p:sp>
      <mc:AlternateContent xmlns:mc="http://schemas.openxmlformats.org/markup-compatibility/2006" xmlns:p14="http://schemas.microsoft.com/office/powerpoint/2010/main">
        <mc:Choice Requires="p14">
          <p:contentPart p14:bwMode="auto" r:id="rId2">
            <p14:nvContentPartPr>
              <p14:cNvPr id="23" name="Ink 22">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val="1"/>
                  </p:ext>
                </p:extLst>
              </p14:nvPr>
            </p14:nvContentPartPr>
            <p14:xfrm>
              <a:off x="6436237" y="1971579"/>
              <a:ext cx="360" cy="2160"/>
            </p14:xfrm>
          </p:contentPart>
        </mc:Choice>
        <mc:Fallback xmlns="">
          <p:pic>
            <p:nvPicPr>
              <p:cNvPr id="23" name="Ink 22">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3"/>
              <a:stretch>
                <a:fillRect/>
              </a:stretch>
            </p:blipFill>
            <p:spPr>
              <a:xfrm>
                <a:off x="6418237" y="1956150"/>
                <a:ext cx="36000" cy="32709"/>
              </a:xfrm>
              <a:prstGeom prst="rect">
                <a:avLst/>
              </a:prstGeom>
            </p:spPr>
          </p:pic>
        </mc:Fallback>
      </mc:AlternateContent>
      <p:pic>
        <p:nvPicPr>
          <p:cNvPr id="5" name="Imagen 4">
            <a:extLst>
              <a:ext uri="{FF2B5EF4-FFF2-40B4-BE49-F238E27FC236}">
                <a16:creationId xmlns:a16="http://schemas.microsoft.com/office/drawing/2014/main" id="{DFE9DE48-A0C7-152C-0AAF-DD9E6E51DB3F}"/>
              </a:ext>
            </a:extLst>
          </p:cNvPr>
          <p:cNvPicPr>
            <a:picLocks noChangeAspect="1"/>
          </p:cNvPicPr>
          <p:nvPr/>
        </p:nvPicPr>
        <p:blipFill>
          <a:blip r:embed="rId4"/>
          <a:stretch>
            <a:fillRect/>
          </a:stretch>
        </p:blipFill>
        <p:spPr>
          <a:xfrm>
            <a:off x="630936" y="2098211"/>
            <a:ext cx="5458968" cy="2661577"/>
          </a:xfrm>
          <a:prstGeom prst="rect">
            <a:avLst/>
          </a:prstGeom>
        </p:spPr>
      </p:pic>
    </p:spTree>
    <p:extLst>
      <p:ext uri="{BB962C8B-B14F-4D97-AF65-F5344CB8AC3E}">
        <p14:creationId xmlns:p14="http://schemas.microsoft.com/office/powerpoint/2010/main" val="37674288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C0FE57D-9ABD-A251-911D-7CE5360E6B6E}"/>
              </a:ext>
            </a:extLst>
          </p:cNvPr>
          <p:cNvSpPr>
            <a:spLocks noGrp="1"/>
          </p:cNvSpPr>
          <p:nvPr>
            <p:ph type="title"/>
          </p:nvPr>
        </p:nvSpPr>
        <p:spPr>
          <a:xfrm>
            <a:off x="630936" y="640080"/>
            <a:ext cx="4818888" cy="1481328"/>
          </a:xfrm>
        </p:spPr>
        <p:txBody>
          <a:bodyPr anchor="b">
            <a:normAutofit/>
          </a:bodyPr>
          <a:lstStyle/>
          <a:p>
            <a:pPr>
              <a:lnSpc>
                <a:spcPct val="90000"/>
              </a:lnSpc>
            </a:pPr>
            <a:r>
              <a:rPr lang="es-ES" sz="3100">
                <a:latin typeface="Aharoni" panose="02010803020104030203" pitchFamily="2" charset="-79"/>
                <a:cs typeface="Aharoni" panose="02010803020104030203" pitchFamily="2" charset="-79"/>
              </a:rPr>
              <a:t>1.4.	MEDICIÓN DE MAGNITUDES ELÉCTRICAS.</a:t>
            </a:r>
            <a:endParaRPr lang="es-MX" sz="3100">
              <a:latin typeface="Aharoni" panose="02010803020104030203" pitchFamily="2" charset="-79"/>
              <a:cs typeface="Aharoni" panose="02010803020104030203" pitchFamily="2" charset="-79"/>
            </a:endParaRPr>
          </a:p>
        </p:txBody>
      </p:sp>
      <p:sp>
        <p:nvSpPr>
          <p:cNvPr id="13"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0936" y="2386584"/>
            <a:ext cx="4114800" cy="18288"/>
          </a:xfrm>
          <a:custGeom>
            <a:avLst/>
            <a:gdLst>
              <a:gd name="connsiteX0" fmla="*/ 0 w 4114800"/>
              <a:gd name="connsiteY0" fmla="*/ 0 h 18288"/>
              <a:gd name="connsiteX1" fmla="*/ 768096 w 4114800"/>
              <a:gd name="connsiteY1" fmla="*/ 0 h 18288"/>
              <a:gd name="connsiteX2" fmla="*/ 1495044 w 4114800"/>
              <a:gd name="connsiteY2" fmla="*/ 0 h 18288"/>
              <a:gd name="connsiteX3" fmla="*/ 2221992 w 4114800"/>
              <a:gd name="connsiteY3" fmla="*/ 0 h 18288"/>
              <a:gd name="connsiteX4" fmla="*/ 2784348 w 4114800"/>
              <a:gd name="connsiteY4" fmla="*/ 0 h 18288"/>
              <a:gd name="connsiteX5" fmla="*/ 3387852 w 4114800"/>
              <a:gd name="connsiteY5" fmla="*/ 0 h 18288"/>
              <a:gd name="connsiteX6" fmla="*/ 4114800 w 4114800"/>
              <a:gd name="connsiteY6" fmla="*/ 0 h 18288"/>
              <a:gd name="connsiteX7" fmla="*/ 4114800 w 4114800"/>
              <a:gd name="connsiteY7" fmla="*/ 18288 h 18288"/>
              <a:gd name="connsiteX8" fmla="*/ 3429000 w 4114800"/>
              <a:gd name="connsiteY8" fmla="*/ 18288 h 18288"/>
              <a:gd name="connsiteX9" fmla="*/ 2866644 w 4114800"/>
              <a:gd name="connsiteY9" fmla="*/ 18288 h 18288"/>
              <a:gd name="connsiteX10" fmla="*/ 2304288 w 4114800"/>
              <a:gd name="connsiteY10" fmla="*/ 18288 h 18288"/>
              <a:gd name="connsiteX11" fmla="*/ 1577340 w 4114800"/>
              <a:gd name="connsiteY11" fmla="*/ 18288 h 18288"/>
              <a:gd name="connsiteX12" fmla="*/ 973836 w 4114800"/>
              <a:gd name="connsiteY12" fmla="*/ 18288 h 18288"/>
              <a:gd name="connsiteX13" fmla="*/ 0 w 4114800"/>
              <a:gd name="connsiteY13" fmla="*/ 18288 h 18288"/>
              <a:gd name="connsiteX14" fmla="*/ 0 w 4114800"/>
              <a:gd name="connsiteY1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14800" h="18288" fill="none" extrusionOk="0">
                <a:moveTo>
                  <a:pt x="0" y="0"/>
                </a:moveTo>
                <a:cubicBezTo>
                  <a:pt x="338280" y="-26110"/>
                  <a:pt x="483942" y="6555"/>
                  <a:pt x="768096" y="0"/>
                </a:cubicBezTo>
                <a:cubicBezTo>
                  <a:pt x="1052250" y="-6555"/>
                  <a:pt x="1331484" y="24616"/>
                  <a:pt x="1495044" y="0"/>
                </a:cubicBezTo>
                <a:cubicBezTo>
                  <a:pt x="1658604" y="-24616"/>
                  <a:pt x="2056661" y="-33562"/>
                  <a:pt x="2221992" y="0"/>
                </a:cubicBezTo>
                <a:cubicBezTo>
                  <a:pt x="2387323" y="33562"/>
                  <a:pt x="2629463" y="-20094"/>
                  <a:pt x="2784348" y="0"/>
                </a:cubicBezTo>
                <a:cubicBezTo>
                  <a:pt x="2939233" y="20094"/>
                  <a:pt x="3151981" y="1524"/>
                  <a:pt x="3387852" y="0"/>
                </a:cubicBezTo>
                <a:cubicBezTo>
                  <a:pt x="3623723" y="-1524"/>
                  <a:pt x="3882724" y="26165"/>
                  <a:pt x="4114800" y="0"/>
                </a:cubicBezTo>
                <a:cubicBezTo>
                  <a:pt x="4114300" y="8855"/>
                  <a:pt x="4114909" y="14521"/>
                  <a:pt x="4114800" y="18288"/>
                </a:cubicBezTo>
                <a:cubicBezTo>
                  <a:pt x="3910038" y="37744"/>
                  <a:pt x="3683432" y="-3969"/>
                  <a:pt x="3429000" y="18288"/>
                </a:cubicBezTo>
                <a:cubicBezTo>
                  <a:pt x="3174568" y="40545"/>
                  <a:pt x="3085815" y="44166"/>
                  <a:pt x="2866644" y="18288"/>
                </a:cubicBezTo>
                <a:cubicBezTo>
                  <a:pt x="2647473" y="-7590"/>
                  <a:pt x="2580474" y="31338"/>
                  <a:pt x="2304288" y="18288"/>
                </a:cubicBezTo>
                <a:cubicBezTo>
                  <a:pt x="2028102" y="5238"/>
                  <a:pt x="1863008" y="-2001"/>
                  <a:pt x="1577340" y="18288"/>
                </a:cubicBezTo>
                <a:cubicBezTo>
                  <a:pt x="1291672" y="38577"/>
                  <a:pt x="1243931" y="9893"/>
                  <a:pt x="973836" y="18288"/>
                </a:cubicBezTo>
                <a:cubicBezTo>
                  <a:pt x="703741" y="26683"/>
                  <a:pt x="317656" y="-5910"/>
                  <a:pt x="0" y="18288"/>
                </a:cubicBezTo>
                <a:cubicBezTo>
                  <a:pt x="683" y="12014"/>
                  <a:pt x="724" y="5908"/>
                  <a:pt x="0" y="0"/>
                </a:cubicBezTo>
                <a:close/>
              </a:path>
              <a:path w="4114800" h="18288" stroke="0" extrusionOk="0">
                <a:moveTo>
                  <a:pt x="0" y="0"/>
                </a:moveTo>
                <a:cubicBezTo>
                  <a:pt x="276109" y="5266"/>
                  <a:pt x="325589" y="-19584"/>
                  <a:pt x="644652" y="0"/>
                </a:cubicBezTo>
                <a:cubicBezTo>
                  <a:pt x="963715" y="19584"/>
                  <a:pt x="1064991" y="6066"/>
                  <a:pt x="1207008" y="0"/>
                </a:cubicBezTo>
                <a:cubicBezTo>
                  <a:pt x="1349025" y="-6066"/>
                  <a:pt x="1791724" y="14506"/>
                  <a:pt x="1975104" y="0"/>
                </a:cubicBezTo>
                <a:cubicBezTo>
                  <a:pt x="2158484" y="-14506"/>
                  <a:pt x="2397469" y="20822"/>
                  <a:pt x="2619756" y="0"/>
                </a:cubicBezTo>
                <a:cubicBezTo>
                  <a:pt x="2842043" y="-20822"/>
                  <a:pt x="2992157" y="20388"/>
                  <a:pt x="3264408" y="0"/>
                </a:cubicBezTo>
                <a:cubicBezTo>
                  <a:pt x="3536659" y="-20388"/>
                  <a:pt x="3855620" y="38211"/>
                  <a:pt x="4114800" y="0"/>
                </a:cubicBezTo>
                <a:cubicBezTo>
                  <a:pt x="4113902" y="7180"/>
                  <a:pt x="4114969" y="13790"/>
                  <a:pt x="4114800" y="18288"/>
                </a:cubicBezTo>
                <a:cubicBezTo>
                  <a:pt x="3968901" y="8593"/>
                  <a:pt x="3623428" y="17559"/>
                  <a:pt x="3429000" y="18288"/>
                </a:cubicBezTo>
                <a:cubicBezTo>
                  <a:pt x="3234572" y="19017"/>
                  <a:pt x="3085079" y="41804"/>
                  <a:pt x="2866644" y="18288"/>
                </a:cubicBezTo>
                <a:cubicBezTo>
                  <a:pt x="2648209" y="-5228"/>
                  <a:pt x="2451737" y="24580"/>
                  <a:pt x="2180844" y="18288"/>
                </a:cubicBezTo>
                <a:cubicBezTo>
                  <a:pt x="1909951" y="11996"/>
                  <a:pt x="1681589" y="12244"/>
                  <a:pt x="1495044" y="18288"/>
                </a:cubicBezTo>
                <a:cubicBezTo>
                  <a:pt x="1308499" y="24332"/>
                  <a:pt x="1136614" y="21789"/>
                  <a:pt x="850392" y="18288"/>
                </a:cubicBezTo>
                <a:cubicBezTo>
                  <a:pt x="564170" y="14787"/>
                  <a:pt x="210636" y="54701"/>
                  <a:pt x="0" y="18288"/>
                </a:cubicBezTo>
                <a:cubicBezTo>
                  <a:pt x="571" y="10093"/>
                  <a:pt x="-125" y="8407"/>
                  <a:pt x="0" y="0"/>
                </a:cubicBezTo>
                <a:close/>
              </a:path>
            </a:pathLst>
          </a:custGeom>
          <a:solidFill>
            <a:srgbClr val="D040B9"/>
          </a:solidFill>
          <a:ln w="38100" cap="rnd">
            <a:solidFill>
              <a:srgbClr val="D040B9"/>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920CE66B-BC3B-6A60-5195-D433DBA72175}"/>
              </a:ext>
            </a:extLst>
          </p:cNvPr>
          <p:cNvSpPr>
            <a:spLocks noGrp="1"/>
          </p:cNvSpPr>
          <p:nvPr>
            <p:ph idx="1"/>
          </p:nvPr>
        </p:nvSpPr>
        <p:spPr>
          <a:xfrm>
            <a:off x="630936" y="2660904"/>
            <a:ext cx="4818888" cy="3547872"/>
          </a:xfrm>
        </p:spPr>
        <p:txBody>
          <a:bodyPr anchor="t">
            <a:normAutofit/>
          </a:bodyPr>
          <a:lstStyle/>
          <a:p>
            <a:endParaRPr lang="es-MX" sz="2600" b="0" i="0" u="none" strike="noStrike" baseline="0">
              <a:latin typeface="Calibri" panose="020F0502020204030204" pitchFamily="34" charset="0"/>
            </a:endParaRPr>
          </a:p>
          <a:p>
            <a:r>
              <a:rPr lang="es-ES" sz="2600" b="1" i="0" u="none" strike="noStrike" baseline="0">
                <a:latin typeface="Calibri" panose="020F0502020204030204" pitchFamily="34" charset="0"/>
              </a:rPr>
              <a:t>El valor de las magnitudes de un circuito eléctrico, como la corriente, el voltaje o la resistencia, puede determinarse utilizando aparatos de medida (Multímetro). </a:t>
            </a:r>
            <a:endParaRPr lang="es-MX" sz="2600"/>
          </a:p>
        </p:txBody>
      </p:sp>
      <mc:AlternateContent xmlns:mc="http://schemas.openxmlformats.org/markup-compatibility/2006" xmlns:p14="http://schemas.microsoft.com/office/powerpoint/2010/main">
        <mc:Choice Requires="p14">
          <p:contentPart p14:bwMode="auto" r:id="rId2">
            <p14:nvContentPartPr>
              <p14:cNvPr id="15" name="Ink 14">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val="1"/>
                  </p:ext>
                </p:extLst>
              </p14:nvPr>
            </p14:nvContentPartPr>
            <p14:xfrm>
              <a:off x="5755403" y="1971579"/>
              <a:ext cx="360" cy="2160"/>
            </p14:xfrm>
          </p:contentPart>
        </mc:Choice>
        <mc:Fallback xmlns="">
          <p:pic>
            <p:nvPicPr>
              <p:cNvPr id="15" name="Ink 14">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3"/>
              <a:stretch>
                <a:fillRect/>
              </a:stretch>
            </p:blipFill>
            <p:spPr>
              <a:xfrm>
                <a:off x="5737403" y="1956150"/>
                <a:ext cx="36000" cy="32709"/>
              </a:xfrm>
              <a:prstGeom prst="rect">
                <a:avLst/>
              </a:prstGeom>
            </p:spPr>
          </p:pic>
        </mc:Fallback>
      </mc:AlternateContent>
      <p:pic>
        <p:nvPicPr>
          <p:cNvPr id="5" name="Imagen 4" descr="Diagrama, Esquemático&#10;&#10;Descripción generada automáticamente">
            <a:extLst>
              <a:ext uri="{FF2B5EF4-FFF2-40B4-BE49-F238E27FC236}">
                <a16:creationId xmlns:a16="http://schemas.microsoft.com/office/drawing/2014/main" id="{738D69CF-234A-5D42-1B9D-FA2E43A13FBE}"/>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099048" y="1062640"/>
            <a:ext cx="5458968" cy="4732719"/>
          </a:xfrm>
          <a:prstGeom prst="rect">
            <a:avLst/>
          </a:prstGeom>
        </p:spPr>
      </p:pic>
      <p:sp>
        <p:nvSpPr>
          <p:cNvPr id="6" name="CuadroTexto 5">
            <a:extLst>
              <a:ext uri="{FF2B5EF4-FFF2-40B4-BE49-F238E27FC236}">
                <a16:creationId xmlns:a16="http://schemas.microsoft.com/office/drawing/2014/main" id="{F8F4F661-D086-125E-3976-1017CF61B55B}"/>
              </a:ext>
            </a:extLst>
          </p:cNvPr>
          <p:cNvSpPr txBox="1"/>
          <p:nvPr/>
        </p:nvSpPr>
        <p:spPr>
          <a:xfrm>
            <a:off x="10167892" y="5595304"/>
            <a:ext cx="1390124" cy="200055"/>
          </a:xfrm>
          <a:prstGeom prst="rect">
            <a:avLst/>
          </a:prstGeom>
          <a:solidFill>
            <a:srgbClr val="000000"/>
          </a:solidFill>
        </p:spPr>
        <p:txBody>
          <a:bodyPr wrap="none" rtlCol="0">
            <a:spAutoFit/>
          </a:bodyPr>
          <a:lstStyle/>
          <a:p>
            <a:pPr algn="r">
              <a:spcAft>
                <a:spcPts val="600"/>
              </a:spcAft>
            </a:pPr>
            <a:r>
              <a:rPr lang="es-MX" sz="700">
                <a:solidFill>
                  <a:srgbClr val="FFFFFF"/>
                </a:solidFill>
                <a:hlinkClick r:id="rId5" tooltip="https://www.monolitonimbus.com.br/multimetro-como-usar/">
                  <a:extLst>
                    <a:ext uri="{A12FA001-AC4F-418D-AE19-62706E023703}">
                      <ahyp:hlinkClr xmlns:ahyp="http://schemas.microsoft.com/office/drawing/2018/hyperlinkcolor" val="tx"/>
                    </a:ext>
                  </a:extLst>
                </a:hlinkClick>
              </a:rPr>
              <a:t>Esta foto</a:t>
            </a:r>
            <a:r>
              <a:rPr lang="es-MX" sz="700">
                <a:solidFill>
                  <a:srgbClr val="FFFFFF"/>
                </a:solidFill>
              </a:rPr>
              <a:t> de Autor desconocido está bajo licencia </a:t>
            </a:r>
            <a:r>
              <a:rPr lang="es-MX" sz="700">
                <a:solidFill>
                  <a:srgbClr val="FFFFFF"/>
                </a:solidFill>
                <a:hlinkClick r:id="rId6" tooltip="https://creativecommons.org/licenses/by-sa/3.0/">
                  <a:extLst>
                    <a:ext uri="{A12FA001-AC4F-418D-AE19-62706E023703}">
                      <ahyp:hlinkClr xmlns:ahyp="http://schemas.microsoft.com/office/drawing/2018/hyperlinkcolor" val="tx"/>
                    </a:ext>
                  </a:extLst>
                </a:hlinkClick>
              </a:rPr>
              <a:t>CC BY-SA</a:t>
            </a:r>
            <a:endParaRPr lang="es-MX" sz="700">
              <a:solidFill>
                <a:srgbClr val="FFFFFF"/>
              </a:solidFill>
            </a:endParaRPr>
          </a:p>
        </p:txBody>
      </p:sp>
    </p:spTree>
    <p:extLst>
      <p:ext uri="{BB962C8B-B14F-4D97-AF65-F5344CB8AC3E}">
        <p14:creationId xmlns:p14="http://schemas.microsoft.com/office/powerpoint/2010/main" val="34341372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64230425-FEDD-9898-A6B8-86950EADC112}"/>
              </a:ext>
            </a:extLst>
          </p:cNvPr>
          <p:cNvSpPr>
            <a:spLocks noGrp="1"/>
          </p:cNvSpPr>
          <p:nvPr>
            <p:ph type="title"/>
          </p:nvPr>
        </p:nvSpPr>
        <p:spPr>
          <a:xfrm>
            <a:off x="4654296" y="329184"/>
            <a:ext cx="6894576" cy="1783080"/>
          </a:xfrm>
        </p:spPr>
        <p:txBody>
          <a:bodyPr anchor="b">
            <a:normAutofit/>
          </a:bodyPr>
          <a:lstStyle/>
          <a:p>
            <a:pPr>
              <a:lnSpc>
                <a:spcPct val="90000"/>
              </a:lnSpc>
            </a:pPr>
            <a:r>
              <a:rPr lang="es-ES" sz="3400" dirty="0">
                <a:latin typeface="Aharoni" panose="02010803020104030203" pitchFamily="2" charset="-79"/>
                <a:cs typeface="Aharoni" panose="02010803020104030203" pitchFamily="2" charset="-79"/>
              </a:rPr>
              <a:t>1.5.-	CONCEPTOS BÁSICOS DE LAS LEYES OHM, KIRCHHOFF, LENZ, FARADAY Y WATTS.</a:t>
            </a:r>
            <a:endParaRPr lang="es-MX" sz="3400" dirty="0">
              <a:latin typeface="Aharoni" panose="02010803020104030203" pitchFamily="2" charset="-79"/>
              <a:cs typeface="Aharoni" panose="02010803020104030203" pitchFamily="2" charset="-79"/>
            </a:endParaRPr>
          </a:p>
        </p:txBody>
      </p:sp>
      <p:pic>
        <p:nvPicPr>
          <p:cNvPr id="28" name="Picture 4" descr="Bombilla iluminada entre bombillas apagadas">
            <a:extLst>
              <a:ext uri="{FF2B5EF4-FFF2-40B4-BE49-F238E27FC236}">
                <a16:creationId xmlns:a16="http://schemas.microsoft.com/office/drawing/2014/main" id="{F1189C40-B553-C4BC-C0E7-CAD05424A4EF}"/>
              </a:ext>
            </a:extLst>
          </p:cNvPr>
          <p:cNvPicPr>
            <a:picLocks noChangeAspect="1"/>
          </p:cNvPicPr>
          <p:nvPr/>
        </p:nvPicPr>
        <p:blipFill rotWithShape="1">
          <a:blip r:embed="rId2"/>
          <a:srcRect l="11542" r="58764" b="-1"/>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29"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rgbClr val="D040B9"/>
          </a:solidFill>
          <a:ln w="38100" cap="rnd">
            <a:solidFill>
              <a:srgbClr val="D040B9"/>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3" name="Marcador de contenido 2">
                <a:extLst>
                  <a:ext uri="{FF2B5EF4-FFF2-40B4-BE49-F238E27FC236}">
                    <a16:creationId xmlns:a16="http://schemas.microsoft.com/office/drawing/2014/main" id="{CC354566-12F7-2E9A-79E8-F612C1AAC08E}"/>
                  </a:ext>
                </a:extLst>
              </p:cNvPr>
              <p:cNvSpPr>
                <a:spLocks noGrp="1"/>
              </p:cNvSpPr>
              <p:nvPr>
                <p:ph idx="1"/>
              </p:nvPr>
            </p:nvSpPr>
            <p:spPr>
              <a:xfrm>
                <a:off x="4654296" y="2706624"/>
                <a:ext cx="6894576" cy="3483864"/>
              </a:xfrm>
            </p:spPr>
            <p:txBody>
              <a:bodyPr>
                <a:normAutofit fontScale="70000" lnSpcReduction="20000"/>
              </a:bodyPr>
              <a:lstStyle/>
              <a:p>
                <a:r>
                  <a:rPr lang="es-ES" dirty="0">
                    <a:latin typeface="Aharoni" panose="02010803020104030203" pitchFamily="2" charset="-79"/>
                    <a:cs typeface="Aharoni" panose="02010803020104030203" pitchFamily="2" charset="-79"/>
                  </a:rPr>
                  <a:t>Ley de Ohm. “La corriente eléctrica es directamente proporcional al voltaje e inversamente proporcional a la resistencia”</a:t>
                </a:r>
              </a:p>
              <a:p>
                <a:endParaRPr lang="es-ES" dirty="0">
                  <a:latin typeface="Aharoni" panose="02010803020104030203" pitchFamily="2" charset="-79"/>
                  <a:cs typeface="Aharoni" panose="02010803020104030203" pitchFamily="2" charset="-79"/>
                </a:endParaRPr>
              </a:p>
              <a:p>
                <a:pPr algn="just"/>
                <a:r>
                  <a:rPr lang="es-MX" sz="2800" dirty="0">
                    <a:latin typeface="Arial" panose="020B0604020202020204" pitchFamily="34" charset="0"/>
                    <a:cs typeface="Arial" panose="020B0604020202020204" pitchFamily="34" charset="0"/>
                  </a:rPr>
                  <a:t>La </a:t>
                </a:r>
                <a:r>
                  <a:rPr lang="es-MX" sz="2800" b="1" dirty="0">
                    <a:latin typeface="Arial" panose="020B0604020202020204" pitchFamily="34" charset="0"/>
                    <a:cs typeface="Arial" panose="020B0604020202020204" pitchFamily="34" charset="0"/>
                  </a:rPr>
                  <a:t>resistencia </a:t>
                </a:r>
                <a14:m>
                  <m:oMath xmlns:m="http://schemas.openxmlformats.org/officeDocument/2006/math">
                    <m:r>
                      <a:rPr lang="es-MX" sz="2800" b="1" i="1" smtClean="0">
                        <a:latin typeface="Cambria Math" panose="02040503050406030204" pitchFamily="18" charset="0"/>
                        <a:cs typeface="Arial" panose="020B0604020202020204" pitchFamily="34" charset="0"/>
                      </a:rPr>
                      <m:t>𝑹</m:t>
                    </m:r>
                  </m:oMath>
                </a14:m>
                <a:r>
                  <a:rPr lang="es-MX" sz="2800" b="1" dirty="0">
                    <a:latin typeface="Arial" panose="020B0604020202020204" pitchFamily="34" charset="0"/>
                    <a:cs typeface="Arial" panose="020B0604020202020204" pitchFamily="34" charset="0"/>
                  </a:rPr>
                  <a:t> </a:t>
                </a:r>
                <a:r>
                  <a:rPr lang="es-MX" sz="2800" dirty="0">
                    <a:latin typeface="Arial" panose="020B0604020202020204" pitchFamily="34" charset="0"/>
                    <a:cs typeface="Arial" panose="020B0604020202020204" pitchFamily="34" charset="0"/>
                  </a:rPr>
                  <a:t>de un elemento denota su capacidad para resistir al flujo de la corriente eléctrica; se mide en </a:t>
                </a:r>
                <a:r>
                  <a:rPr lang="es-MX" sz="2800" dirty="0" err="1">
                    <a:latin typeface="Arial" panose="020B0604020202020204" pitchFamily="34" charset="0"/>
                    <a:cs typeface="Arial" panose="020B0604020202020204" pitchFamily="34" charset="0"/>
                  </a:rPr>
                  <a:t>ohms</a:t>
                </a:r>
                <a:r>
                  <a:rPr lang="es-MX" sz="2800" dirty="0">
                    <a:latin typeface="Arial" panose="020B0604020202020204" pitchFamily="34" charset="0"/>
                    <a:cs typeface="Arial" panose="020B0604020202020204" pitchFamily="34" charset="0"/>
                  </a:rPr>
                  <a:t> (</a:t>
                </a:r>
                <a14:m>
                  <m:oMath xmlns:m="http://schemas.openxmlformats.org/officeDocument/2006/math">
                    <m:r>
                      <m:rPr>
                        <m:sty m:val="p"/>
                      </m:rPr>
                      <a:rPr lang="el-GR" sz="2800" i="1" smtClean="0">
                        <a:latin typeface="Cambria Math" panose="02040503050406030204" pitchFamily="18" charset="0"/>
                        <a:ea typeface="Cambria Math" panose="02040503050406030204" pitchFamily="18" charset="0"/>
                        <a:cs typeface="Arial" panose="020B0604020202020204" pitchFamily="34" charset="0"/>
                      </a:rPr>
                      <m:t>Ω</m:t>
                    </m:r>
                  </m:oMath>
                </a14:m>
                <a:r>
                  <a:rPr lang="es-MX" sz="2800" dirty="0">
                    <a:latin typeface="Arial" panose="020B0604020202020204" pitchFamily="34" charset="0"/>
                    <a:cs typeface="Arial" panose="020B0604020202020204" pitchFamily="34" charset="0"/>
                  </a:rPr>
                  <a:t>)</a:t>
                </a:r>
              </a:p>
              <a:p>
                <a:pPr algn="just"/>
                <a:endParaRPr lang="es-MX" sz="2800" dirty="0">
                  <a:latin typeface="Arial" panose="020B0604020202020204" pitchFamily="34" charset="0"/>
                  <a:cs typeface="Arial" panose="020B0604020202020204" pitchFamily="34" charset="0"/>
                </a:endParaRPr>
              </a:p>
              <a:p>
                <a:pPr algn="just"/>
                <a14:m>
                  <m:oMath xmlns:m="http://schemas.openxmlformats.org/officeDocument/2006/math">
                    <m:r>
                      <a:rPr lang="es-MX" sz="2800" b="0" i="1" smtClean="0">
                        <a:latin typeface="Cambria Math" panose="02040503050406030204" pitchFamily="18" charset="0"/>
                        <a:cs typeface="Arial" panose="020B0604020202020204" pitchFamily="34" charset="0"/>
                      </a:rPr>
                      <m:t>𝑅</m:t>
                    </m:r>
                    <m:r>
                      <a:rPr lang="es-MX" sz="2800" b="0" i="1" smtClean="0">
                        <a:latin typeface="Cambria Math" panose="02040503050406030204" pitchFamily="18" charset="0"/>
                        <a:cs typeface="Arial" panose="020B0604020202020204" pitchFamily="34" charset="0"/>
                      </a:rPr>
                      <m:t>=</m:t>
                    </m:r>
                    <m:f>
                      <m:fPr>
                        <m:ctrlPr>
                          <a:rPr lang="es-MX" sz="2800" b="0" i="1" smtClean="0">
                            <a:latin typeface="Cambria Math" panose="02040503050406030204" pitchFamily="18" charset="0"/>
                            <a:cs typeface="Arial" panose="020B0604020202020204" pitchFamily="34" charset="0"/>
                          </a:rPr>
                        </m:ctrlPr>
                      </m:fPr>
                      <m:num>
                        <m:r>
                          <a:rPr lang="es-MX" sz="2800" b="0" i="1" smtClean="0">
                            <a:latin typeface="Cambria Math" panose="02040503050406030204" pitchFamily="18" charset="0"/>
                            <a:cs typeface="Arial" panose="020B0604020202020204" pitchFamily="34" charset="0"/>
                          </a:rPr>
                          <m:t>𝑣</m:t>
                        </m:r>
                      </m:num>
                      <m:den>
                        <m:r>
                          <a:rPr lang="es-MX" sz="2800" b="0" i="1" smtClean="0">
                            <a:latin typeface="Cambria Math" panose="02040503050406030204" pitchFamily="18" charset="0"/>
                            <a:cs typeface="Arial" panose="020B0604020202020204" pitchFamily="34" charset="0"/>
                          </a:rPr>
                          <m:t>𝑖</m:t>
                        </m:r>
                      </m:den>
                    </m:f>
                  </m:oMath>
                </a14:m>
                <a:endParaRPr lang="es-MX" sz="2800" dirty="0">
                  <a:latin typeface="Arial" panose="020B0604020202020204" pitchFamily="34" charset="0"/>
                  <a:cs typeface="Arial" panose="020B0604020202020204" pitchFamily="34" charset="0"/>
                </a:endParaRPr>
              </a:p>
              <a:p>
                <a:endParaRPr lang="es-MX" dirty="0">
                  <a:latin typeface="Aharoni" panose="02010803020104030203" pitchFamily="2" charset="-79"/>
                  <a:cs typeface="Aharoni" panose="02010803020104030203" pitchFamily="2" charset="-79"/>
                </a:endParaRPr>
              </a:p>
            </p:txBody>
          </p:sp>
        </mc:Choice>
        <mc:Fallback>
          <p:sp>
            <p:nvSpPr>
              <p:cNvPr id="3" name="Marcador de contenido 2">
                <a:extLst>
                  <a:ext uri="{FF2B5EF4-FFF2-40B4-BE49-F238E27FC236}">
                    <a16:creationId xmlns:a16="http://schemas.microsoft.com/office/drawing/2014/main" id="{CC354566-12F7-2E9A-79E8-F612C1AAC08E}"/>
                  </a:ext>
                </a:extLst>
              </p:cNvPr>
              <p:cNvSpPr>
                <a:spLocks noGrp="1" noRot="1" noChangeAspect="1" noMove="1" noResize="1" noEditPoints="1" noAdjustHandles="1" noChangeArrowheads="1" noChangeShapeType="1" noTextEdit="1"/>
              </p:cNvSpPr>
              <p:nvPr>
                <p:ph idx="1"/>
              </p:nvPr>
            </p:nvSpPr>
            <p:spPr>
              <a:xfrm>
                <a:off x="4654296" y="2706624"/>
                <a:ext cx="6894576" cy="3483864"/>
              </a:xfrm>
              <a:blipFill>
                <a:blip r:embed="rId3"/>
                <a:stretch>
                  <a:fillRect l="-796" t="-1748" r="-884"/>
                </a:stretch>
              </a:blipFill>
            </p:spPr>
            <p:txBody>
              <a:bodyPr/>
              <a:lstStyle/>
              <a:p>
                <a:r>
                  <a:rPr lang="es-MX">
                    <a:noFill/>
                  </a:rPr>
                  <a:t> </a:t>
                </a:r>
              </a:p>
            </p:txBody>
          </p:sp>
        </mc:Fallback>
      </mc:AlternateContent>
    </p:spTree>
    <p:extLst>
      <p:ext uri="{BB962C8B-B14F-4D97-AF65-F5344CB8AC3E}">
        <p14:creationId xmlns:p14="http://schemas.microsoft.com/office/powerpoint/2010/main" val="34961277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1">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0CA7A6F5-445E-D999-B48D-3DEA8B35E63E}"/>
              </a:ext>
            </a:extLst>
          </p:cNvPr>
          <p:cNvSpPr>
            <a:spLocks noGrp="1"/>
          </p:cNvSpPr>
          <p:nvPr>
            <p:ph type="title"/>
          </p:nvPr>
        </p:nvSpPr>
        <p:spPr>
          <a:xfrm>
            <a:off x="640080" y="329184"/>
            <a:ext cx="6894576" cy="1783080"/>
          </a:xfrm>
        </p:spPr>
        <p:txBody>
          <a:bodyPr anchor="b">
            <a:normAutofit/>
          </a:bodyPr>
          <a:lstStyle/>
          <a:p>
            <a:pPr>
              <a:lnSpc>
                <a:spcPct val="90000"/>
              </a:lnSpc>
            </a:pPr>
            <a:r>
              <a:rPr lang="es-MX" sz="5600">
                <a:latin typeface="Aharoni" panose="02010803020104030203" pitchFamily="2" charset="-79"/>
                <a:cs typeface="Aharoni" panose="02010803020104030203" pitchFamily="2" charset="-79"/>
              </a:rPr>
              <a:t>Leyes de Kirchhoff.</a:t>
            </a:r>
          </a:p>
        </p:txBody>
      </p:sp>
      <p:sp>
        <p:nvSpPr>
          <p:cNvPr id="17" name="sketchy rul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rgbClr val="D040B9"/>
          </a:solidFill>
          <a:ln w="38100" cap="rnd">
            <a:solidFill>
              <a:srgbClr val="D040B9"/>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034DD6EF-0F3B-0BFE-3001-34FA31CE2B55}"/>
              </a:ext>
            </a:extLst>
          </p:cNvPr>
          <p:cNvSpPr>
            <a:spLocks noGrp="1"/>
          </p:cNvSpPr>
          <p:nvPr>
            <p:ph idx="1"/>
          </p:nvPr>
        </p:nvSpPr>
        <p:spPr>
          <a:xfrm>
            <a:off x="640080" y="2706624"/>
            <a:ext cx="6894576" cy="3483864"/>
          </a:xfrm>
        </p:spPr>
        <p:txBody>
          <a:bodyPr>
            <a:normAutofit/>
          </a:bodyPr>
          <a:lstStyle/>
          <a:p>
            <a:endParaRPr lang="es-MX" b="0" i="0" u="none" strike="noStrike" baseline="0">
              <a:latin typeface="Calibri" panose="020F0502020204030204" pitchFamily="34" charset="0"/>
            </a:endParaRPr>
          </a:p>
          <a:p>
            <a:r>
              <a:rPr lang="es-ES" b="1" i="0" u="none" strike="noStrike" baseline="0">
                <a:latin typeface="Calibri" panose="020F0502020204030204" pitchFamily="34" charset="0"/>
              </a:rPr>
              <a:t>Hay una ley para circuitos eléctricos en serie y otra para circuitos eléctricos en paralelo. Por lo tanto, iniciaremos con la explicación de este tipo de circuitos </a:t>
            </a:r>
            <a:endParaRPr lang="es-MX" dirty="0"/>
          </a:p>
        </p:txBody>
      </p:sp>
      <p:pic>
        <p:nvPicPr>
          <p:cNvPr id="7" name="Imagen 6">
            <a:extLst>
              <a:ext uri="{FF2B5EF4-FFF2-40B4-BE49-F238E27FC236}">
                <a16:creationId xmlns:a16="http://schemas.microsoft.com/office/drawing/2014/main" id="{3E2B5CD4-D243-C0A4-BD58-F0662DA5E26C}"/>
              </a:ext>
            </a:extLst>
          </p:cNvPr>
          <p:cNvPicPr>
            <a:picLocks noChangeAspect="1"/>
          </p:cNvPicPr>
          <p:nvPr/>
        </p:nvPicPr>
        <p:blipFill>
          <a:blip r:embed="rId2"/>
          <a:stretch>
            <a:fillRect/>
          </a:stretch>
        </p:blipFill>
        <p:spPr>
          <a:xfrm>
            <a:off x="7863840" y="756346"/>
            <a:ext cx="4014216" cy="2528955"/>
          </a:xfrm>
          <a:prstGeom prst="rect">
            <a:avLst/>
          </a:prstGeom>
        </p:spPr>
      </p:pic>
      <p:pic>
        <p:nvPicPr>
          <p:cNvPr id="5" name="Imagen 4">
            <a:extLst>
              <a:ext uri="{FF2B5EF4-FFF2-40B4-BE49-F238E27FC236}">
                <a16:creationId xmlns:a16="http://schemas.microsoft.com/office/drawing/2014/main" id="{BC50667E-4A6D-E47A-A50B-BF962218276F}"/>
              </a:ext>
            </a:extLst>
          </p:cNvPr>
          <p:cNvPicPr>
            <a:picLocks noChangeAspect="1"/>
          </p:cNvPicPr>
          <p:nvPr/>
        </p:nvPicPr>
        <p:blipFill>
          <a:blip r:embed="rId3"/>
          <a:stretch>
            <a:fillRect/>
          </a:stretch>
        </p:blipFill>
        <p:spPr>
          <a:xfrm>
            <a:off x="8127723" y="4361688"/>
            <a:ext cx="3468161" cy="2176272"/>
          </a:xfrm>
          <a:prstGeom prst="rect">
            <a:avLst/>
          </a:prstGeom>
        </p:spPr>
      </p:pic>
    </p:spTree>
    <p:extLst>
      <p:ext uri="{BB962C8B-B14F-4D97-AF65-F5344CB8AC3E}">
        <p14:creationId xmlns:p14="http://schemas.microsoft.com/office/powerpoint/2010/main" val="6133576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BDD1931-9E86-4402-9A68-33A2D9EFB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2" name="Rectangle 11">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p:cNvSpPr txBox="1">
            <a:spLocks noGrp="1"/>
          </p:cNvSpPr>
          <p:nvPr>
            <p:ph type="title"/>
          </p:nvPr>
        </p:nvSpPr>
        <p:spPr>
          <a:xfrm>
            <a:off x="630936" y="640080"/>
            <a:ext cx="4818888" cy="1481328"/>
          </a:xfrm>
          <a:prstGeom prst="rect">
            <a:avLst/>
          </a:prstGeom>
        </p:spPr>
        <p:txBody>
          <a:bodyPr vert="horz" lIns="91440" tIns="45720" rIns="91440" bIns="45720" rtlCol="0" anchor="b">
            <a:normAutofit/>
          </a:bodyPr>
          <a:lstStyle/>
          <a:p>
            <a:pPr marL="12700" algn="l"/>
            <a:r>
              <a:rPr lang="en-US" sz="5600" spc="-15" dirty="0" err="1">
                <a:latin typeface="Aharoni" panose="02010803020104030203" pitchFamily="2" charset="-79"/>
                <a:cs typeface="Aharoni" panose="02010803020104030203" pitchFamily="2" charset="-79"/>
              </a:rPr>
              <a:t>Circuito</a:t>
            </a:r>
            <a:r>
              <a:rPr lang="en-US" sz="5600" spc="-60" dirty="0">
                <a:latin typeface="Aharoni" panose="02010803020104030203" pitchFamily="2" charset="-79"/>
                <a:cs typeface="Aharoni" panose="02010803020104030203" pitchFamily="2" charset="-79"/>
              </a:rPr>
              <a:t> </a:t>
            </a:r>
            <a:r>
              <a:rPr lang="en-US" sz="5600" dirty="0" err="1">
                <a:latin typeface="Aharoni" panose="02010803020104030203" pitchFamily="2" charset="-79"/>
                <a:cs typeface="Aharoni" panose="02010803020104030203" pitchFamily="2" charset="-79"/>
              </a:rPr>
              <a:t>serie</a:t>
            </a:r>
            <a:r>
              <a:rPr lang="en-US" sz="5600" dirty="0">
                <a:latin typeface="Aharoni" panose="02010803020104030203" pitchFamily="2" charset="-79"/>
                <a:cs typeface="Aharoni" panose="02010803020104030203" pitchFamily="2" charset="-79"/>
              </a:rPr>
              <a:t>.</a:t>
            </a:r>
          </a:p>
        </p:txBody>
      </p:sp>
      <p:sp>
        <p:nvSpPr>
          <p:cNvPr id="14"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0936" y="2386584"/>
            <a:ext cx="4114800" cy="18288"/>
          </a:xfrm>
          <a:custGeom>
            <a:avLst/>
            <a:gdLst>
              <a:gd name="connsiteX0" fmla="*/ 0 w 4114800"/>
              <a:gd name="connsiteY0" fmla="*/ 0 h 18288"/>
              <a:gd name="connsiteX1" fmla="*/ 768096 w 4114800"/>
              <a:gd name="connsiteY1" fmla="*/ 0 h 18288"/>
              <a:gd name="connsiteX2" fmla="*/ 1495044 w 4114800"/>
              <a:gd name="connsiteY2" fmla="*/ 0 h 18288"/>
              <a:gd name="connsiteX3" fmla="*/ 2221992 w 4114800"/>
              <a:gd name="connsiteY3" fmla="*/ 0 h 18288"/>
              <a:gd name="connsiteX4" fmla="*/ 2784348 w 4114800"/>
              <a:gd name="connsiteY4" fmla="*/ 0 h 18288"/>
              <a:gd name="connsiteX5" fmla="*/ 3387852 w 4114800"/>
              <a:gd name="connsiteY5" fmla="*/ 0 h 18288"/>
              <a:gd name="connsiteX6" fmla="*/ 4114800 w 4114800"/>
              <a:gd name="connsiteY6" fmla="*/ 0 h 18288"/>
              <a:gd name="connsiteX7" fmla="*/ 4114800 w 4114800"/>
              <a:gd name="connsiteY7" fmla="*/ 18288 h 18288"/>
              <a:gd name="connsiteX8" fmla="*/ 3429000 w 4114800"/>
              <a:gd name="connsiteY8" fmla="*/ 18288 h 18288"/>
              <a:gd name="connsiteX9" fmla="*/ 2866644 w 4114800"/>
              <a:gd name="connsiteY9" fmla="*/ 18288 h 18288"/>
              <a:gd name="connsiteX10" fmla="*/ 2304288 w 4114800"/>
              <a:gd name="connsiteY10" fmla="*/ 18288 h 18288"/>
              <a:gd name="connsiteX11" fmla="*/ 1577340 w 4114800"/>
              <a:gd name="connsiteY11" fmla="*/ 18288 h 18288"/>
              <a:gd name="connsiteX12" fmla="*/ 973836 w 4114800"/>
              <a:gd name="connsiteY12" fmla="*/ 18288 h 18288"/>
              <a:gd name="connsiteX13" fmla="*/ 0 w 4114800"/>
              <a:gd name="connsiteY13" fmla="*/ 18288 h 18288"/>
              <a:gd name="connsiteX14" fmla="*/ 0 w 4114800"/>
              <a:gd name="connsiteY1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14800" h="18288" fill="none" extrusionOk="0">
                <a:moveTo>
                  <a:pt x="0" y="0"/>
                </a:moveTo>
                <a:cubicBezTo>
                  <a:pt x="338280" y="-26110"/>
                  <a:pt x="483942" y="6555"/>
                  <a:pt x="768096" y="0"/>
                </a:cubicBezTo>
                <a:cubicBezTo>
                  <a:pt x="1052250" y="-6555"/>
                  <a:pt x="1331484" y="24616"/>
                  <a:pt x="1495044" y="0"/>
                </a:cubicBezTo>
                <a:cubicBezTo>
                  <a:pt x="1658604" y="-24616"/>
                  <a:pt x="2056661" y="-33562"/>
                  <a:pt x="2221992" y="0"/>
                </a:cubicBezTo>
                <a:cubicBezTo>
                  <a:pt x="2387323" y="33562"/>
                  <a:pt x="2629463" y="-20094"/>
                  <a:pt x="2784348" y="0"/>
                </a:cubicBezTo>
                <a:cubicBezTo>
                  <a:pt x="2939233" y="20094"/>
                  <a:pt x="3151981" y="1524"/>
                  <a:pt x="3387852" y="0"/>
                </a:cubicBezTo>
                <a:cubicBezTo>
                  <a:pt x="3623723" y="-1524"/>
                  <a:pt x="3882724" y="26165"/>
                  <a:pt x="4114800" y="0"/>
                </a:cubicBezTo>
                <a:cubicBezTo>
                  <a:pt x="4114300" y="8855"/>
                  <a:pt x="4114909" y="14521"/>
                  <a:pt x="4114800" y="18288"/>
                </a:cubicBezTo>
                <a:cubicBezTo>
                  <a:pt x="3910038" y="37744"/>
                  <a:pt x="3683432" y="-3969"/>
                  <a:pt x="3429000" y="18288"/>
                </a:cubicBezTo>
                <a:cubicBezTo>
                  <a:pt x="3174568" y="40545"/>
                  <a:pt x="3085815" y="44166"/>
                  <a:pt x="2866644" y="18288"/>
                </a:cubicBezTo>
                <a:cubicBezTo>
                  <a:pt x="2647473" y="-7590"/>
                  <a:pt x="2580474" y="31338"/>
                  <a:pt x="2304288" y="18288"/>
                </a:cubicBezTo>
                <a:cubicBezTo>
                  <a:pt x="2028102" y="5238"/>
                  <a:pt x="1863008" y="-2001"/>
                  <a:pt x="1577340" y="18288"/>
                </a:cubicBezTo>
                <a:cubicBezTo>
                  <a:pt x="1291672" y="38577"/>
                  <a:pt x="1243931" y="9893"/>
                  <a:pt x="973836" y="18288"/>
                </a:cubicBezTo>
                <a:cubicBezTo>
                  <a:pt x="703741" y="26683"/>
                  <a:pt x="317656" y="-5910"/>
                  <a:pt x="0" y="18288"/>
                </a:cubicBezTo>
                <a:cubicBezTo>
                  <a:pt x="683" y="12014"/>
                  <a:pt x="724" y="5908"/>
                  <a:pt x="0" y="0"/>
                </a:cubicBezTo>
                <a:close/>
              </a:path>
              <a:path w="4114800" h="18288" stroke="0" extrusionOk="0">
                <a:moveTo>
                  <a:pt x="0" y="0"/>
                </a:moveTo>
                <a:cubicBezTo>
                  <a:pt x="276109" y="5266"/>
                  <a:pt x="325589" y="-19584"/>
                  <a:pt x="644652" y="0"/>
                </a:cubicBezTo>
                <a:cubicBezTo>
                  <a:pt x="963715" y="19584"/>
                  <a:pt x="1064991" y="6066"/>
                  <a:pt x="1207008" y="0"/>
                </a:cubicBezTo>
                <a:cubicBezTo>
                  <a:pt x="1349025" y="-6066"/>
                  <a:pt x="1791724" y="14506"/>
                  <a:pt x="1975104" y="0"/>
                </a:cubicBezTo>
                <a:cubicBezTo>
                  <a:pt x="2158484" y="-14506"/>
                  <a:pt x="2397469" y="20822"/>
                  <a:pt x="2619756" y="0"/>
                </a:cubicBezTo>
                <a:cubicBezTo>
                  <a:pt x="2842043" y="-20822"/>
                  <a:pt x="2992157" y="20388"/>
                  <a:pt x="3264408" y="0"/>
                </a:cubicBezTo>
                <a:cubicBezTo>
                  <a:pt x="3536659" y="-20388"/>
                  <a:pt x="3855620" y="38211"/>
                  <a:pt x="4114800" y="0"/>
                </a:cubicBezTo>
                <a:cubicBezTo>
                  <a:pt x="4113902" y="7180"/>
                  <a:pt x="4114969" y="13790"/>
                  <a:pt x="4114800" y="18288"/>
                </a:cubicBezTo>
                <a:cubicBezTo>
                  <a:pt x="3968901" y="8593"/>
                  <a:pt x="3623428" y="17559"/>
                  <a:pt x="3429000" y="18288"/>
                </a:cubicBezTo>
                <a:cubicBezTo>
                  <a:pt x="3234572" y="19017"/>
                  <a:pt x="3085079" y="41804"/>
                  <a:pt x="2866644" y="18288"/>
                </a:cubicBezTo>
                <a:cubicBezTo>
                  <a:pt x="2648209" y="-5228"/>
                  <a:pt x="2451737" y="24580"/>
                  <a:pt x="2180844" y="18288"/>
                </a:cubicBezTo>
                <a:cubicBezTo>
                  <a:pt x="1909951" y="11996"/>
                  <a:pt x="1681589" y="12244"/>
                  <a:pt x="1495044" y="18288"/>
                </a:cubicBezTo>
                <a:cubicBezTo>
                  <a:pt x="1308499" y="24332"/>
                  <a:pt x="1136614" y="21789"/>
                  <a:pt x="850392" y="18288"/>
                </a:cubicBezTo>
                <a:cubicBezTo>
                  <a:pt x="564170" y="14787"/>
                  <a:pt x="210636" y="54701"/>
                  <a:pt x="0" y="18288"/>
                </a:cubicBezTo>
                <a:cubicBezTo>
                  <a:pt x="571" y="10093"/>
                  <a:pt x="-125" y="8407"/>
                  <a:pt x="0" y="0"/>
                </a:cubicBezTo>
                <a:close/>
              </a:path>
            </a:pathLst>
          </a:custGeom>
          <a:solidFill>
            <a:srgbClr val="D040B9"/>
          </a:solidFill>
          <a:ln w="38100" cap="rnd">
            <a:solidFill>
              <a:srgbClr val="D040B9"/>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p14="http://schemas.microsoft.com/office/powerpoint/2010/main" Requires="p14">
          <p:contentPart p14:bwMode="auto" r:id="rId2">
            <p14:nvContentPartPr>
              <p14:cNvPr id="16" name="Ink 15">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val="1"/>
                  </p:ext>
                </p:extLst>
              </p14:nvPr>
            </p14:nvContentPartPr>
            <p14:xfrm>
              <a:off x="5755403" y="1971579"/>
              <a:ext cx="360" cy="2160"/>
            </p14:xfrm>
          </p:contentPart>
        </mc:Choice>
        <mc:Fallback>
          <p:pic>
            <p:nvPicPr>
              <p:cNvPr id="16" name="Ink 15">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3"/>
              <a:stretch>
                <a:fillRect/>
              </a:stretch>
            </p:blipFill>
            <p:spPr>
              <a:xfrm>
                <a:off x="5737403" y="1956150"/>
                <a:ext cx="36000" cy="32709"/>
              </a:xfrm>
              <a:prstGeom prst="rect">
                <a:avLst/>
              </a:prstGeom>
            </p:spPr>
          </p:pic>
        </mc:Fallback>
      </mc:AlternateContent>
      <p:pic>
        <p:nvPicPr>
          <p:cNvPr id="3" name="object 3"/>
          <p:cNvPicPr/>
          <p:nvPr/>
        </p:nvPicPr>
        <p:blipFill>
          <a:blip r:embed="rId4" cstate="print"/>
          <a:stretch>
            <a:fillRect/>
          </a:stretch>
        </p:blipFill>
        <p:spPr>
          <a:xfrm>
            <a:off x="5909187" y="1123038"/>
            <a:ext cx="5648829" cy="2707353"/>
          </a:xfrm>
          <a:prstGeom prst="rect">
            <a:avLst/>
          </a:prstGeom>
        </p:spPr>
      </p:pic>
      <p:pic>
        <p:nvPicPr>
          <p:cNvPr id="4" name="object 4"/>
          <p:cNvPicPr/>
          <p:nvPr/>
        </p:nvPicPr>
        <p:blipFill>
          <a:blip r:embed="rId5" cstate="print"/>
          <a:stretch>
            <a:fillRect/>
          </a:stretch>
        </p:blipFill>
        <p:spPr>
          <a:xfrm>
            <a:off x="6099048" y="4097994"/>
            <a:ext cx="5179707" cy="588696"/>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BDD1931-9E86-4402-9A68-33A2D9EFB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2" name="Rectangle 11">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p:cNvSpPr txBox="1">
            <a:spLocks noGrp="1"/>
          </p:cNvSpPr>
          <p:nvPr>
            <p:ph type="title"/>
          </p:nvPr>
        </p:nvSpPr>
        <p:spPr>
          <a:xfrm>
            <a:off x="630936" y="639520"/>
            <a:ext cx="3429000" cy="1719072"/>
          </a:xfrm>
          <a:prstGeom prst="rect">
            <a:avLst/>
          </a:prstGeom>
        </p:spPr>
        <p:txBody>
          <a:bodyPr vert="horz" lIns="91440" tIns="45720" rIns="91440" bIns="45720" rtlCol="0" anchor="b">
            <a:normAutofit/>
          </a:bodyPr>
          <a:lstStyle/>
          <a:p>
            <a:pPr marL="12700" algn="l">
              <a:lnSpc>
                <a:spcPct val="90000"/>
              </a:lnSpc>
            </a:pPr>
            <a:r>
              <a:rPr lang="en-US" sz="5400" spc="-15" dirty="0" err="1">
                <a:latin typeface="Aharoni" panose="02010803020104030203" pitchFamily="2" charset="-79"/>
                <a:cs typeface="Aharoni" panose="02010803020104030203" pitchFamily="2" charset="-79"/>
              </a:rPr>
              <a:t>Circuito</a:t>
            </a:r>
            <a:r>
              <a:rPr lang="en-US" sz="5400" spc="-60" dirty="0">
                <a:latin typeface="Aharoni" panose="02010803020104030203" pitchFamily="2" charset="-79"/>
                <a:cs typeface="Aharoni" panose="02010803020104030203" pitchFamily="2" charset="-79"/>
              </a:rPr>
              <a:t> </a:t>
            </a:r>
            <a:r>
              <a:rPr lang="en-US" sz="5400" dirty="0" err="1">
                <a:latin typeface="Aharoni" panose="02010803020104030203" pitchFamily="2" charset="-79"/>
                <a:cs typeface="Aharoni" panose="02010803020104030203" pitchFamily="2" charset="-79"/>
              </a:rPr>
              <a:t>serie</a:t>
            </a:r>
            <a:r>
              <a:rPr lang="en-US" sz="5400" dirty="0">
                <a:latin typeface="Aharoni" panose="02010803020104030203" pitchFamily="2" charset="-79"/>
                <a:cs typeface="Aharoni" panose="02010803020104030203" pitchFamily="2" charset="-79"/>
              </a:rPr>
              <a:t>.</a:t>
            </a:r>
          </a:p>
        </p:txBody>
      </p:sp>
      <p:sp>
        <p:nvSpPr>
          <p:cNvPr id="14"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9084" y="2532888"/>
            <a:ext cx="3291840" cy="18288"/>
          </a:xfrm>
          <a:custGeom>
            <a:avLst/>
            <a:gdLst>
              <a:gd name="connsiteX0" fmla="*/ 0 w 3291840"/>
              <a:gd name="connsiteY0" fmla="*/ 0 h 18288"/>
              <a:gd name="connsiteX1" fmla="*/ 625450 w 3291840"/>
              <a:gd name="connsiteY1" fmla="*/ 0 h 18288"/>
              <a:gd name="connsiteX2" fmla="*/ 1283818 w 3291840"/>
              <a:gd name="connsiteY2" fmla="*/ 0 h 18288"/>
              <a:gd name="connsiteX3" fmla="*/ 1975104 w 3291840"/>
              <a:gd name="connsiteY3" fmla="*/ 0 h 18288"/>
              <a:gd name="connsiteX4" fmla="*/ 2666390 w 3291840"/>
              <a:gd name="connsiteY4" fmla="*/ 0 h 18288"/>
              <a:gd name="connsiteX5" fmla="*/ 3291840 w 3291840"/>
              <a:gd name="connsiteY5" fmla="*/ 0 h 18288"/>
              <a:gd name="connsiteX6" fmla="*/ 3291840 w 3291840"/>
              <a:gd name="connsiteY6" fmla="*/ 18288 h 18288"/>
              <a:gd name="connsiteX7" fmla="*/ 2567635 w 3291840"/>
              <a:gd name="connsiteY7" fmla="*/ 18288 h 18288"/>
              <a:gd name="connsiteX8" fmla="*/ 1843430 w 3291840"/>
              <a:gd name="connsiteY8" fmla="*/ 18288 h 18288"/>
              <a:gd name="connsiteX9" fmla="*/ 1185062 w 3291840"/>
              <a:gd name="connsiteY9" fmla="*/ 18288 h 18288"/>
              <a:gd name="connsiteX10" fmla="*/ 0 w 3291840"/>
              <a:gd name="connsiteY10" fmla="*/ 18288 h 18288"/>
              <a:gd name="connsiteX11" fmla="*/ 0 w 3291840"/>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1840" h="18288" fill="none" extrusionOk="0">
                <a:moveTo>
                  <a:pt x="0" y="0"/>
                </a:moveTo>
                <a:cubicBezTo>
                  <a:pt x="173613" y="5552"/>
                  <a:pt x="489242" y="1770"/>
                  <a:pt x="625450" y="0"/>
                </a:cubicBezTo>
                <a:cubicBezTo>
                  <a:pt x="761658" y="-1770"/>
                  <a:pt x="1015131" y="32079"/>
                  <a:pt x="1283818" y="0"/>
                </a:cubicBezTo>
                <a:cubicBezTo>
                  <a:pt x="1552505" y="-32079"/>
                  <a:pt x="1752773" y="10771"/>
                  <a:pt x="1975104" y="0"/>
                </a:cubicBezTo>
                <a:cubicBezTo>
                  <a:pt x="2197435" y="-10771"/>
                  <a:pt x="2433070" y="21341"/>
                  <a:pt x="2666390" y="0"/>
                </a:cubicBezTo>
                <a:cubicBezTo>
                  <a:pt x="2899710" y="-21341"/>
                  <a:pt x="3028437" y="16612"/>
                  <a:pt x="3291840" y="0"/>
                </a:cubicBezTo>
                <a:cubicBezTo>
                  <a:pt x="3291131" y="8157"/>
                  <a:pt x="3291427" y="12125"/>
                  <a:pt x="3291840" y="18288"/>
                </a:cubicBezTo>
                <a:cubicBezTo>
                  <a:pt x="3043276" y="37868"/>
                  <a:pt x="2921041" y="-12908"/>
                  <a:pt x="2567635" y="18288"/>
                </a:cubicBezTo>
                <a:cubicBezTo>
                  <a:pt x="2214230" y="49484"/>
                  <a:pt x="2189623" y="-13019"/>
                  <a:pt x="1843430" y="18288"/>
                </a:cubicBezTo>
                <a:cubicBezTo>
                  <a:pt x="1497237" y="49595"/>
                  <a:pt x="1492584" y="29180"/>
                  <a:pt x="1185062" y="18288"/>
                </a:cubicBezTo>
                <a:cubicBezTo>
                  <a:pt x="877540" y="7396"/>
                  <a:pt x="313238" y="46443"/>
                  <a:pt x="0" y="18288"/>
                </a:cubicBezTo>
                <a:cubicBezTo>
                  <a:pt x="-46" y="12483"/>
                  <a:pt x="-203" y="6491"/>
                  <a:pt x="0" y="0"/>
                </a:cubicBezTo>
                <a:close/>
              </a:path>
              <a:path w="3291840" h="18288" stroke="0" extrusionOk="0">
                <a:moveTo>
                  <a:pt x="0" y="0"/>
                </a:moveTo>
                <a:cubicBezTo>
                  <a:pt x="281971" y="23935"/>
                  <a:pt x="485873" y="-14021"/>
                  <a:pt x="625450" y="0"/>
                </a:cubicBezTo>
                <a:cubicBezTo>
                  <a:pt x="765027" y="14021"/>
                  <a:pt x="1048900" y="27914"/>
                  <a:pt x="1185062" y="0"/>
                </a:cubicBezTo>
                <a:cubicBezTo>
                  <a:pt x="1321224" y="-27914"/>
                  <a:pt x="1648252" y="-3988"/>
                  <a:pt x="1909267" y="0"/>
                </a:cubicBezTo>
                <a:cubicBezTo>
                  <a:pt x="2170282" y="3988"/>
                  <a:pt x="2301957" y="25891"/>
                  <a:pt x="2534717" y="0"/>
                </a:cubicBezTo>
                <a:cubicBezTo>
                  <a:pt x="2767477" y="-25891"/>
                  <a:pt x="3078800" y="21500"/>
                  <a:pt x="3291840" y="0"/>
                </a:cubicBezTo>
                <a:cubicBezTo>
                  <a:pt x="3291576" y="4493"/>
                  <a:pt x="3292224" y="9472"/>
                  <a:pt x="3291840" y="18288"/>
                </a:cubicBezTo>
                <a:cubicBezTo>
                  <a:pt x="3120474" y="15714"/>
                  <a:pt x="2816568" y="4633"/>
                  <a:pt x="2633472" y="18288"/>
                </a:cubicBezTo>
                <a:cubicBezTo>
                  <a:pt x="2450376" y="31943"/>
                  <a:pt x="2160769" y="37350"/>
                  <a:pt x="1909267" y="18288"/>
                </a:cubicBezTo>
                <a:cubicBezTo>
                  <a:pt x="1657765" y="-774"/>
                  <a:pt x="1623992" y="9648"/>
                  <a:pt x="1349654" y="18288"/>
                </a:cubicBezTo>
                <a:cubicBezTo>
                  <a:pt x="1075316" y="26928"/>
                  <a:pt x="833426" y="34181"/>
                  <a:pt x="691286" y="18288"/>
                </a:cubicBezTo>
                <a:cubicBezTo>
                  <a:pt x="549146" y="2395"/>
                  <a:pt x="342011" y="24201"/>
                  <a:pt x="0" y="18288"/>
                </a:cubicBezTo>
                <a:cubicBezTo>
                  <a:pt x="843" y="9577"/>
                  <a:pt x="371" y="6900"/>
                  <a:pt x="0" y="0"/>
                </a:cubicBezTo>
                <a:close/>
              </a:path>
            </a:pathLst>
          </a:custGeom>
          <a:solidFill>
            <a:srgbClr val="D040B9"/>
          </a:solidFill>
          <a:ln w="38100" cap="rnd">
            <a:solidFill>
              <a:srgbClr val="D040B9"/>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p14="http://schemas.microsoft.com/office/powerpoint/2010/main" Requires="p14">
          <p:contentPart p14:bwMode="auto" r:id="rId2">
            <p14:nvContentPartPr>
              <p14:cNvPr id="16" name="Ink 15">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val="1"/>
                  </p:ext>
                </p:extLst>
              </p14:nvPr>
            </p14:nvContentPartPr>
            <p14:xfrm>
              <a:off x="5755403" y="1971579"/>
              <a:ext cx="360" cy="2160"/>
            </p14:xfrm>
          </p:contentPart>
        </mc:Choice>
        <mc:Fallback>
          <p:pic>
            <p:nvPicPr>
              <p:cNvPr id="16" name="Ink 15">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3"/>
              <a:stretch>
                <a:fillRect/>
              </a:stretch>
            </p:blipFill>
            <p:spPr>
              <a:xfrm>
                <a:off x="5737403" y="1956150"/>
                <a:ext cx="36000" cy="32709"/>
              </a:xfrm>
              <a:prstGeom prst="rect">
                <a:avLst/>
              </a:prstGeom>
            </p:spPr>
          </p:pic>
        </mc:Fallback>
      </mc:AlternateContent>
      <p:pic>
        <p:nvPicPr>
          <p:cNvPr id="3" name="object 3"/>
          <p:cNvPicPr/>
          <p:nvPr/>
        </p:nvPicPr>
        <p:blipFill>
          <a:blip r:embed="rId4" cstate="print"/>
          <a:stretch>
            <a:fillRect/>
          </a:stretch>
        </p:blipFill>
        <p:spPr>
          <a:xfrm>
            <a:off x="5456903" y="1286649"/>
            <a:ext cx="6101113" cy="2670691"/>
          </a:xfrm>
          <a:prstGeom prst="rect">
            <a:avLst/>
          </a:prstGeom>
        </p:spPr>
      </p:pic>
      <p:pic>
        <p:nvPicPr>
          <p:cNvPr id="4" name="object 4"/>
          <p:cNvPicPr/>
          <p:nvPr/>
        </p:nvPicPr>
        <p:blipFill>
          <a:blip r:embed="rId5" cstate="print"/>
          <a:stretch>
            <a:fillRect/>
          </a:stretch>
        </p:blipFill>
        <p:spPr>
          <a:xfrm>
            <a:off x="4654296" y="4309579"/>
            <a:ext cx="6349401" cy="774886"/>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BDD1931-9E86-4402-9A68-33A2D9EFB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2" name="Rectangle 11">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p:cNvSpPr txBox="1">
            <a:spLocks noGrp="1"/>
          </p:cNvSpPr>
          <p:nvPr>
            <p:ph type="title"/>
          </p:nvPr>
        </p:nvSpPr>
        <p:spPr>
          <a:xfrm>
            <a:off x="630936" y="639520"/>
            <a:ext cx="3429000" cy="1719072"/>
          </a:xfrm>
          <a:prstGeom prst="rect">
            <a:avLst/>
          </a:prstGeom>
        </p:spPr>
        <p:txBody>
          <a:bodyPr vert="horz" lIns="91440" tIns="45720" rIns="91440" bIns="45720" rtlCol="0" anchor="b">
            <a:normAutofit/>
          </a:bodyPr>
          <a:lstStyle/>
          <a:p>
            <a:pPr marL="12700" algn="l">
              <a:lnSpc>
                <a:spcPct val="90000"/>
              </a:lnSpc>
            </a:pPr>
            <a:r>
              <a:rPr lang="en-US" sz="5400" spc="-15" dirty="0" err="1">
                <a:latin typeface="Aharoni" panose="02010803020104030203" pitchFamily="2" charset="-79"/>
                <a:cs typeface="Aharoni" panose="02010803020104030203" pitchFamily="2" charset="-79"/>
              </a:rPr>
              <a:t>Circuito</a:t>
            </a:r>
            <a:r>
              <a:rPr lang="en-US" sz="5400" spc="-60" dirty="0">
                <a:latin typeface="Aharoni" panose="02010803020104030203" pitchFamily="2" charset="-79"/>
                <a:cs typeface="Aharoni" panose="02010803020104030203" pitchFamily="2" charset="-79"/>
              </a:rPr>
              <a:t> </a:t>
            </a:r>
            <a:r>
              <a:rPr lang="en-US" sz="5400" dirty="0" err="1">
                <a:latin typeface="Aharoni" panose="02010803020104030203" pitchFamily="2" charset="-79"/>
                <a:cs typeface="Aharoni" panose="02010803020104030203" pitchFamily="2" charset="-79"/>
              </a:rPr>
              <a:t>serie</a:t>
            </a:r>
            <a:r>
              <a:rPr lang="en-US" sz="5400" dirty="0">
                <a:latin typeface="Aharoni" panose="02010803020104030203" pitchFamily="2" charset="-79"/>
                <a:cs typeface="Aharoni" panose="02010803020104030203" pitchFamily="2" charset="-79"/>
              </a:rPr>
              <a:t>.</a:t>
            </a:r>
          </a:p>
        </p:txBody>
      </p:sp>
      <p:sp>
        <p:nvSpPr>
          <p:cNvPr id="14"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9084" y="2532888"/>
            <a:ext cx="3291840" cy="18288"/>
          </a:xfrm>
          <a:custGeom>
            <a:avLst/>
            <a:gdLst>
              <a:gd name="connsiteX0" fmla="*/ 0 w 3291840"/>
              <a:gd name="connsiteY0" fmla="*/ 0 h 18288"/>
              <a:gd name="connsiteX1" fmla="*/ 625450 w 3291840"/>
              <a:gd name="connsiteY1" fmla="*/ 0 h 18288"/>
              <a:gd name="connsiteX2" fmla="*/ 1283818 w 3291840"/>
              <a:gd name="connsiteY2" fmla="*/ 0 h 18288"/>
              <a:gd name="connsiteX3" fmla="*/ 1975104 w 3291840"/>
              <a:gd name="connsiteY3" fmla="*/ 0 h 18288"/>
              <a:gd name="connsiteX4" fmla="*/ 2666390 w 3291840"/>
              <a:gd name="connsiteY4" fmla="*/ 0 h 18288"/>
              <a:gd name="connsiteX5" fmla="*/ 3291840 w 3291840"/>
              <a:gd name="connsiteY5" fmla="*/ 0 h 18288"/>
              <a:gd name="connsiteX6" fmla="*/ 3291840 w 3291840"/>
              <a:gd name="connsiteY6" fmla="*/ 18288 h 18288"/>
              <a:gd name="connsiteX7" fmla="*/ 2567635 w 3291840"/>
              <a:gd name="connsiteY7" fmla="*/ 18288 h 18288"/>
              <a:gd name="connsiteX8" fmla="*/ 1843430 w 3291840"/>
              <a:gd name="connsiteY8" fmla="*/ 18288 h 18288"/>
              <a:gd name="connsiteX9" fmla="*/ 1185062 w 3291840"/>
              <a:gd name="connsiteY9" fmla="*/ 18288 h 18288"/>
              <a:gd name="connsiteX10" fmla="*/ 0 w 3291840"/>
              <a:gd name="connsiteY10" fmla="*/ 18288 h 18288"/>
              <a:gd name="connsiteX11" fmla="*/ 0 w 3291840"/>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1840" h="18288" fill="none" extrusionOk="0">
                <a:moveTo>
                  <a:pt x="0" y="0"/>
                </a:moveTo>
                <a:cubicBezTo>
                  <a:pt x="173613" y="5552"/>
                  <a:pt x="489242" y="1770"/>
                  <a:pt x="625450" y="0"/>
                </a:cubicBezTo>
                <a:cubicBezTo>
                  <a:pt x="761658" y="-1770"/>
                  <a:pt x="1015131" y="32079"/>
                  <a:pt x="1283818" y="0"/>
                </a:cubicBezTo>
                <a:cubicBezTo>
                  <a:pt x="1552505" y="-32079"/>
                  <a:pt x="1752773" y="10771"/>
                  <a:pt x="1975104" y="0"/>
                </a:cubicBezTo>
                <a:cubicBezTo>
                  <a:pt x="2197435" y="-10771"/>
                  <a:pt x="2433070" y="21341"/>
                  <a:pt x="2666390" y="0"/>
                </a:cubicBezTo>
                <a:cubicBezTo>
                  <a:pt x="2899710" y="-21341"/>
                  <a:pt x="3028437" y="16612"/>
                  <a:pt x="3291840" y="0"/>
                </a:cubicBezTo>
                <a:cubicBezTo>
                  <a:pt x="3291131" y="8157"/>
                  <a:pt x="3291427" y="12125"/>
                  <a:pt x="3291840" y="18288"/>
                </a:cubicBezTo>
                <a:cubicBezTo>
                  <a:pt x="3043276" y="37868"/>
                  <a:pt x="2921041" y="-12908"/>
                  <a:pt x="2567635" y="18288"/>
                </a:cubicBezTo>
                <a:cubicBezTo>
                  <a:pt x="2214230" y="49484"/>
                  <a:pt x="2189623" y="-13019"/>
                  <a:pt x="1843430" y="18288"/>
                </a:cubicBezTo>
                <a:cubicBezTo>
                  <a:pt x="1497237" y="49595"/>
                  <a:pt x="1492584" y="29180"/>
                  <a:pt x="1185062" y="18288"/>
                </a:cubicBezTo>
                <a:cubicBezTo>
                  <a:pt x="877540" y="7396"/>
                  <a:pt x="313238" y="46443"/>
                  <a:pt x="0" y="18288"/>
                </a:cubicBezTo>
                <a:cubicBezTo>
                  <a:pt x="-46" y="12483"/>
                  <a:pt x="-203" y="6491"/>
                  <a:pt x="0" y="0"/>
                </a:cubicBezTo>
                <a:close/>
              </a:path>
              <a:path w="3291840" h="18288" stroke="0" extrusionOk="0">
                <a:moveTo>
                  <a:pt x="0" y="0"/>
                </a:moveTo>
                <a:cubicBezTo>
                  <a:pt x="281971" y="23935"/>
                  <a:pt x="485873" y="-14021"/>
                  <a:pt x="625450" y="0"/>
                </a:cubicBezTo>
                <a:cubicBezTo>
                  <a:pt x="765027" y="14021"/>
                  <a:pt x="1048900" y="27914"/>
                  <a:pt x="1185062" y="0"/>
                </a:cubicBezTo>
                <a:cubicBezTo>
                  <a:pt x="1321224" y="-27914"/>
                  <a:pt x="1648252" y="-3988"/>
                  <a:pt x="1909267" y="0"/>
                </a:cubicBezTo>
                <a:cubicBezTo>
                  <a:pt x="2170282" y="3988"/>
                  <a:pt x="2301957" y="25891"/>
                  <a:pt x="2534717" y="0"/>
                </a:cubicBezTo>
                <a:cubicBezTo>
                  <a:pt x="2767477" y="-25891"/>
                  <a:pt x="3078800" y="21500"/>
                  <a:pt x="3291840" y="0"/>
                </a:cubicBezTo>
                <a:cubicBezTo>
                  <a:pt x="3291576" y="4493"/>
                  <a:pt x="3292224" y="9472"/>
                  <a:pt x="3291840" y="18288"/>
                </a:cubicBezTo>
                <a:cubicBezTo>
                  <a:pt x="3120474" y="15714"/>
                  <a:pt x="2816568" y="4633"/>
                  <a:pt x="2633472" y="18288"/>
                </a:cubicBezTo>
                <a:cubicBezTo>
                  <a:pt x="2450376" y="31943"/>
                  <a:pt x="2160769" y="37350"/>
                  <a:pt x="1909267" y="18288"/>
                </a:cubicBezTo>
                <a:cubicBezTo>
                  <a:pt x="1657765" y="-774"/>
                  <a:pt x="1623992" y="9648"/>
                  <a:pt x="1349654" y="18288"/>
                </a:cubicBezTo>
                <a:cubicBezTo>
                  <a:pt x="1075316" y="26928"/>
                  <a:pt x="833426" y="34181"/>
                  <a:pt x="691286" y="18288"/>
                </a:cubicBezTo>
                <a:cubicBezTo>
                  <a:pt x="549146" y="2395"/>
                  <a:pt x="342011" y="24201"/>
                  <a:pt x="0" y="18288"/>
                </a:cubicBezTo>
                <a:cubicBezTo>
                  <a:pt x="843" y="9577"/>
                  <a:pt x="371" y="6900"/>
                  <a:pt x="0" y="0"/>
                </a:cubicBezTo>
                <a:close/>
              </a:path>
            </a:pathLst>
          </a:custGeom>
          <a:solidFill>
            <a:srgbClr val="D040B9"/>
          </a:solidFill>
          <a:ln w="38100" cap="rnd">
            <a:solidFill>
              <a:srgbClr val="D040B9"/>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p14="http://schemas.microsoft.com/office/powerpoint/2010/main" Requires="p14">
          <p:contentPart p14:bwMode="auto" r:id="rId2">
            <p14:nvContentPartPr>
              <p14:cNvPr id="16" name="Ink 15">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val="1"/>
                  </p:ext>
                </p:extLst>
              </p14:nvPr>
            </p14:nvContentPartPr>
            <p14:xfrm>
              <a:off x="5755403" y="1971579"/>
              <a:ext cx="360" cy="2160"/>
            </p14:xfrm>
          </p:contentPart>
        </mc:Choice>
        <mc:Fallback>
          <p:pic>
            <p:nvPicPr>
              <p:cNvPr id="16" name="Ink 15">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3"/>
              <a:stretch>
                <a:fillRect/>
              </a:stretch>
            </p:blipFill>
            <p:spPr>
              <a:xfrm>
                <a:off x="5737403" y="1956150"/>
                <a:ext cx="36000" cy="32709"/>
              </a:xfrm>
              <a:prstGeom prst="rect">
                <a:avLst/>
              </a:prstGeom>
            </p:spPr>
          </p:pic>
        </mc:Fallback>
      </mc:AlternateContent>
      <p:pic>
        <p:nvPicPr>
          <p:cNvPr id="3" name="object 3"/>
          <p:cNvPicPr/>
          <p:nvPr/>
        </p:nvPicPr>
        <p:blipFill>
          <a:blip r:embed="rId4" cstate="print"/>
          <a:stretch>
            <a:fillRect/>
          </a:stretch>
        </p:blipFill>
        <p:spPr>
          <a:xfrm>
            <a:off x="6973644" y="1867695"/>
            <a:ext cx="4584372" cy="2059593"/>
          </a:xfrm>
          <a:prstGeom prst="rect">
            <a:avLst/>
          </a:prstGeom>
        </p:spPr>
      </p:pic>
      <p:pic>
        <p:nvPicPr>
          <p:cNvPr id="4" name="object 4"/>
          <p:cNvPicPr/>
          <p:nvPr/>
        </p:nvPicPr>
        <p:blipFill>
          <a:blip r:embed="rId5" cstate="print"/>
          <a:stretch>
            <a:fillRect/>
          </a:stretch>
        </p:blipFill>
        <p:spPr>
          <a:xfrm>
            <a:off x="4654296" y="4193054"/>
            <a:ext cx="6770632" cy="79725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BDD1931-9E86-4402-9A68-33A2D9EFB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2" name="Rectangle 11">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9084" y="2532888"/>
            <a:ext cx="3291840" cy="18288"/>
          </a:xfrm>
          <a:custGeom>
            <a:avLst/>
            <a:gdLst>
              <a:gd name="connsiteX0" fmla="*/ 0 w 3291840"/>
              <a:gd name="connsiteY0" fmla="*/ 0 h 18288"/>
              <a:gd name="connsiteX1" fmla="*/ 625450 w 3291840"/>
              <a:gd name="connsiteY1" fmla="*/ 0 h 18288"/>
              <a:gd name="connsiteX2" fmla="*/ 1283818 w 3291840"/>
              <a:gd name="connsiteY2" fmla="*/ 0 h 18288"/>
              <a:gd name="connsiteX3" fmla="*/ 1975104 w 3291840"/>
              <a:gd name="connsiteY3" fmla="*/ 0 h 18288"/>
              <a:gd name="connsiteX4" fmla="*/ 2666390 w 3291840"/>
              <a:gd name="connsiteY4" fmla="*/ 0 h 18288"/>
              <a:gd name="connsiteX5" fmla="*/ 3291840 w 3291840"/>
              <a:gd name="connsiteY5" fmla="*/ 0 h 18288"/>
              <a:gd name="connsiteX6" fmla="*/ 3291840 w 3291840"/>
              <a:gd name="connsiteY6" fmla="*/ 18288 h 18288"/>
              <a:gd name="connsiteX7" fmla="*/ 2567635 w 3291840"/>
              <a:gd name="connsiteY7" fmla="*/ 18288 h 18288"/>
              <a:gd name="connsiteX8" fmla="*/ 1843430 w 3291840"/>
              <a:gd name="connsiteY8" fmla="*/ 18288 h 18288"/>
              <a:gd name="connsiteX9" fmla="*/ 1185062 w 3291840"/>
              <a:gd name="connsiteY9" fmla="*/ 18288 h 18288"/>
              <a:gd name="connsiteX10" fmla="*/ 0 w 3291840"/>
              <a:gd name="connsiteY10" fmla="*/ 18288 h 18288"/>
              <a:gd name="connsiteX11" fmla="*/ 0 w 3291840"/>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1840" h="18288" fill="none" extrusionOk="0">
                <a:moveTo>
                  <a:pt x="0" y="0"/>
                </a:moveTo>
                <a:cubicBezTo>
                  <a:pt x="173613" y="5552"/>
                  <a:pt x="489242" y="1770"/>
                  <a:pt x="625450" y="0"/>
                </a:cubicBezTo>
                <a:cubicBezTo>
                  <a:pt x="761658" y="-1770"/>
                  <a:pt x="1015131" y="32079"/>
                  <a:pt x="1283818" y="0"/>
                </a:cubicBezTo>
                <a:cubicBezTo>
                  <a:pt x="1552505" y="-32079"/>
                  <a:pt x="1752773" y="10771"/>
                  <a:pt x="1975104" y="0"/>
                </a:cubicBezTo>
                <a:cubicBezTo>
                  <a:pt x="2197435" y="-10771"/>
                  <a:pt x="2433070" y="21341"/>
                  <a:pt x="2666390" y="0"/>
                </a:cubicBezTo>
                <a:cubicBezTo>
                  <a:pt x="2899710" y="-21341"/>
                  <a:pt x="3028437" y="16612"/>
                  <a:pt x="3291840" y="0"/>
                </a:cubicBezTo>
                <a:cubicBezTo>
                  <a:pt x="3291131" y="8157"/>
                  <a:pt x="3291427" y="12125"/>
                  <a:pt x="3291840" y="18288"/>
                </a:cubicBezTo>
                <a:cubicBezTo>
                  <a:pt x="3043276" y="37868"/>
                  <a:pt x="2921041" y="-12908"/>
                  <a:pt x="2567635" y="18288"/>
                </a:cubicBezTo>
                <a:cubicBezTo>
                  <a:pt x="2214230" y="49484"/>
                  <a:pt x="2189623" y="-13019"/>
                  <a:pt x="1843430" y="18288"/>
                </a:cubicBezTo>
                <a:cubicBezTo>
                  <a:pt x="1497237" y="49595"/>
                  <a:pt x="1492584" y="29180"/>
                  <a:pt x="1185062" y="18288"/>
                </a:cubicBezTo>
                <a:cubicBezTo>
                  <a:pt x="877540" y="7396"/>
                  <a:pt x="313238" y="46443"/>
                  <a:pt x="0" y="18288"/>
                </a:cubicBezTo>
                <a:cubicBezTo>
                  <a:pt x="-46" y="12483"/>
                  <a:pt x="-203" y="6491"/>
                  <a:pt x="0" y="0"/>
                </a:cubicBezTo>
                <a:close/>
              </a:path>
              <a:path w="3291840" h="18288" stroke="0" extrusionOk="0">
                <a:moveTo>
                  <a:pt x="0" y="0"/>
                </a:moveTo>
                <a:cubicBezTo>
                  <a:pt x="281971" y="23935"/>
                  <a:pt x="485873" y="-14021"/>
                  <a:pt x="625450" y="0"/>
                </a:cubicBezTo>
                <a:cubicBezTo>
                  <a:pt x="765027" y="14021"/>
                  <a:pt x="1048900" y="27914"/>
                  <a:pt x="1185062" y="0"/>
                </a:cubicBezTo>
                <a:cubicBezTo>
                  <a:pt x="1321224" y="-27914"/>
                  <a:pt x="1648252" y="-3988"/>
                  <a:pt x="1909267" y="0"/>
                </a:cubicBezTo>
                <a:cubicBezTo>
                  <a:pt x="2170282" y="3988"/>
                  <a:pt x="2301957" y="25891"/>
                  <a:pt x="2534717" y="0"/>
                </a:cubicBezTo>
                <a:cubicBezTo>
                  <a:pt x="2767477" y="-25891"/>
                  <a:pt x="3078800" y="21500"/>
                  <a:pt x="3291840" y="0"/>
                </a:cubicBezTo>
                <a:cubicBezTo>
                  <a:pt x="3291576" y="4493"/>
                  <a:pt x="3292224" y="9472"/>
                  <a:pt x="3291840" y="18288"/>
                </a:cubicBezTo>
                <a:cubicBezTo>
                  <a:pt x="3120474" y="15714"/>
                  <a:pt x="2816568" y="4633"/>
                  <a:pt x="2633472" y="18288"/>
                </a:cubicBezTo>
                <a:cubicBezTo>
                  <a:pt x="2450376" y="31943"/>
                  <a:pt x="2160769" y="37350"/>
                  <a:pt x="1909267" y="18288"/>
                </a:cubicBezTo>
                <a:cubicBezTo>
                  <a:pt x="1657765" y="-774"/>
                  <a:pt x="1623992" y="9648"/>
                  <a:pt x="1349654" y="18288"/>
                </a:cubicBezTo>
                <a:cubicBezTo>
                  <a:pt x="1075316" y="26928"/>
                  <a:pt x="833426" y="34181"/>
                  <a:pt x="691286" y="18288"/>
                </a:cubicBezTo>
                <a:cubicBezTo>
                  <a:pt x="549146" y="2395"/>
                  <a:pt x="342011" y="24201"/>
                  <a:pt x="0" y="18288"/>
                </a:cubicBezTo>
                <a:cubicBezTo>
                  <a:pt x="843" y="9577"/>
                  <a:pt x="371" y="6900"/>
                  <a:pt x="0" y="0"/>
                </a:cubicBezTo>
                <a:close/>
              </a:path>
            </a:pathLst>
          </a:custGeom>
          <a:solidFill>
            <a:srgbClr val="D040B9"/>
          </a:solidFill>
          <a:ln w="38100" cap="rnd">
            <a:solidFill>
              <a:srgbClr val="D040B9"/>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p14="http://schemas.microsoft.com/office/powerpoint/2010/main" Requires="p14">
          <p:contentPart p14:bwMode="auto" r:id="rId2">
            <p14:nvContentPartPr>
              <p14:cNvPr id="16" name="Ink 15">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val="1"/>
                  </p:ext>
                </p:extLst>
              </p14:nvPr>
            </p14:nvContentPartPr>
            <p14:xfrm>
              <a:off x="5755403" y="1971579"/>
              <a:ext cx="360" cy="2160"/>
            </p14:xfrm>
          </p:contentPart>
        </mc:Choice>
        <mc:Fallback>
          <p:pic>
            <p:nvPicPr>
              <p:cNvPr id="16" name="Ink 15">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3"/>
              <a:stretch>
                <a:fillRect/>
              </a:stretch>
            </p:blipFill>
            <p:spPr>
              <a:xfrm>
                <a:off x="5737403" y="1956150"/>
                <a:ext cx="36000" cy="32709"/>
              </a:xfrm>
              <a:prstGeom prst="rect">
                <a:avLst/>
              </a:prstGeom>
            </p:spPr>
          </p:pic>
        </mc:Fallback>
      </mc:AlternateContent>
      <p:pic>
        <p:nvPicPr>
          <p:cNvPr id="3" name="object 3"/>
          <p:cNvPicPr/>
          <p:nvPr/>
        </p:nvPicPr>
        <p:blipFill>
          <a:blip r:embed="rId4" cstate="print"/>
          <a:stretch>
            <a:fillRect/>
          </a:stretch>
        </p:blipFill>
        <p:spPr>
          <a:xfrm>
            <a:off x="6893961" y="1470687"/>
            <a:ext cx="4664055" cy="2057888"/>
          </a:xfrm>
          <a:prstGeom prst="rect">
            <a:avLst/>
          </a:prstGeom>
        </p:spPr>
      </p:pic>
      <p:pic>
        <p:nvPicPr>
          <p:cNvPr id="4" name="object 4"/>
          <p:cNvPicPr/>
          <p:nvPr/>
        </p:nvPicPr>
        <p:blipFill>
          <a:blip r:embed="rId5" cstate="print"/>
          <a:stretch>
            <a:fillRect/>
          </a:stretch>
        </p:blipFill>
        <p:spPr>
          <a:xfrm>
            <a:off x="4654296" y="3594959"/>
            <a:ext cx="6054946" cy="1792354"/>
          </a:xfrm>
          <a:prstGeom prst="rect">
            <a:avLst/>
          </a:prstGeom>
        </p:spPr>
      </p:pic>
      <p:sp>
        <p:nvSpPr>
          <p:cNvPr id="7" name="object 2">
            <a:extLst>
              <a:ext uri="{FF2B5EF4-FFF2-40B4-BE49-F238E27FC236}">
                <a16:creationId xmlns:a16="http://schemas.microsoft.com/office/drawing/2014/main" id="{08A88B18-C07E-6D5D-A7AA-448C87246E50}"/>
              </a:ext>
            </a:extLst>
          </p:cNvPr>
          <p:cNvSpPr txBox="1">
            <a:spLocks noGrp="1"/>
          </p:cNvSpPr>
          <p:nvPr>
            <p:ph type="title"/>
          </p:nvPr>
        </p:nvSpPr>
        <p:spPr>
          <a:xfrm>
            <a:off x="630936" y="639520"/>
            <a:ext cx="3429000" cy="1719072"/>
          </a:xfrm>
          <a:prstGeom prst="rect">
            <a:avLst/>
          </a:prstGeom>
        </p:spPr>
        <p:txBody>
          <a:bodyPr vert="horz" lIns="91440" tIns="45720" rIns="91440" bIns="45720" rtlCol="0" anchor="b">
            <a:normAutofit/>
          </a:bodyPr>
          <a:lstStyle/>
          <a:p>
            <a:pPr marL="12700" algn="l">
              <a:lnSpc>
                <a:spcPct val="90000"/>
              </a:lnSpc>
            </a:pPr>
            <a:r>
              <a:rPr lang="en-US" sz="5400" spc="-15" dirty="0" err="1">
                <a:latin typeface="Aharoni" panose="02010803020104030203" pitchFamily="2" charset="-79"/>
                <a:cs typeface="Aharoni" panose="02010803020104030203" pitchFamily="2" charset="-79"/>
              </a:rPr>
              <a:t>Circuito</a:t>
            </a:r>
            <a:r>
              <a:rPr lang="en-US" sz="5400" spc="-50" dirty="0">
                <a:latin typeface="Aharoni" panose="02010803020104030203" pitchFamily="2" charset="-79"/>
                <a:cs typeface="Aharoni" panose="02010803020104030203" pitchFamily="2" charset="-79"/>
              </a:rPr>
              <a:t> </a:t>
            </a:r>
            <a:r>
              <a:rPr lang="en-US" sz="5400" spc="-15" dirty="0" err="1">
                <a:latin typeface="Aharoni" panose="02010803020104030203" pitchFamily="2" charset="-79"/>
                <a:cs typeface="Aharoni" panose="02010803020104030203" pitchFamily="2" charset="-79"/>
              </a:rPr>
              <a:t>Paralelo.c</a:t>
            </a:r>
            <a:endParaRPr lang="en-US" sz="5400" dirty="0">
              <a:latin typeface="Aharoni" panose="02010803020104030203" pitchFamily="2" charset="-79"/>
              <a:cs typeface="Aharoni" panose="02010803020104030203" pitchFamily="2" charset="-79"/>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BDD1931-9E86-4402-9A68-33A2D9EFB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2" name="Rectangle 11">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9084" y="2532888"/>
            <a:ext cx="3291840" cy="18288"/>
          </a:xfrm>
          <a:custGeom>
            <a:avLst/>
            <a:gdLst>
              <a:gd name="connsiteX0" fmla="*/ 0 w 3291840"/>
              <a:gd name="connsiteY0" fmla="*/ 0 h 18288"/>
              <a:gd name="connsiteX1" fmla="*/ 625450 w 3291840"/>
              <a:gd name="connsiteY1" fmla="*/ 0 h 18288"/>
              <a:gd name="connsiteX2" fmla="*/ 1283818 w 3291840"/>
              <a:gd name="connsiteY2" fmla="*/ 0 h 18288"/>
              <a:gd name="connsiteX3" fmla="*/ 1975104 w 3291840"/>
              <a:gd name="connsiteY3" fmla="*/ 0 h 18288"/>
              <a:gd name="connsiteX4" fmla="*/ 2666390 w 3291840"/>
              <a:gd name="connsiteY4" fmla="*/ 0 h 18288"/>
              <a:gd name="connsiteX5" fmla="*/ 3291840 w 3291840"/>
              <a:gd name="connsiteY5" fmla="*/ 0 h 18288"/>
              <a:gd name="connsiteX6" fmla="*/ 3291840 w 3291840"/>
              <a:gd name="connsiteY6" fmla="*/ 18288 h 18288"/>
              <a:gd name="connsiteX7" fmla="*/ 2567635 w 3291840"/>
              <a:gd name="connsiteY7" fmla="*/ 18288 h 18288"/>
              <a:gd name="connsiteX8" fmla="*/ 1843430 w 3291840"/>
              <a:gd name="connsiteY8" fmla="*/ 18288 h 18288"/>
              <a:gd name="connsiteX9" fmla="*/ 1185062 w 3291840"/>
              <a:gd name="connsiteY9" fmla="*/ 18288 h 18288"/>
              <a:gd name="connsiteX10" fmla="*/ 0 w 3291840"/>
              <a:gd name="connsiteY10" fmla="*/ 18288 h 18288"/>
              <a:gd name="connsiteX11" fmla="*/ 0 w 3291840"/>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1840" h="18288" fill="none" extrusionOk="0">
                <a:moveTo>
                  <a:pt x="0" y="0"/>
                </a:moveTo>
                <a:cubicBezTo>
                  <a:pt x="173613" y="5552"/>
                  <a:pt x="489242" y="1770"/>
                  <a:pt x="625450" y="0"/>
                </a:cubicBezTo>
                <a:cubicBezTo>
                  <a:pt x="761658" y="-1770"/>
                  <a:pt x="1015131" y="32079"/>
                  <a:pt x="1283818" y="0"/>
                </a:cubicBezTo>
                <a:cubicBezTo>
                  <a:pt x="1552505" y="-32079"/>
                  <a:pt x="1752773" y="10771"/>
                  <a:pt x="1975104" y="0"/>
                </a:cubicBezTo>
                <a:cubicBezTo>
                  <a:pt x="2197435" y="-10771"/>
                  <a:pt x="2433070" y="21341"/>
                  <a:pt x="2666390" y="0"/>
                </a:cubicBezTo>
                <a:cubicBezTo>
                  <a:pt x="2899710" y="-21341"/>
                  <a:pt x="3028437" y="16612"/>
                  <a:pt x="3291840" y="0"/>
                </a:cubicBezTo>
                <a:cubicBezTo>
                  <a:pt x="3291131" y="8157"/>
                  <a:pt x="3291427" y="12125"/>
                  <a:pt x="3291840" y="18288"/>
                </a:cubicBezTo>
                <a:cubicBezTo>
                  <a:pt x="3043276" y="37868"/>
                  <a:pt x="2921041" y="-12908"/>
                  <a:pt x="2567635" y="18288"/>
                </a:cubicBezTo>
                <a:cubicBezTo>
                  <a:pt x="2214230" y="49484"/>
                  <a:pt x="2189623" y="-13019"/>
                  <a:pt x="1843430" y="18288"/>
                </a:cubicBezTo>
                <a:cubicBezTo>
                  <a:pt x="1497237" y="49595"/>
                  <a:pt x="1492584" y="29180"/>
                  <a:pt x="1185062" y="18288"/>
                </a:cubicBezTo>
                <a:cubicBezTo>
                  <a:pt x="877540" y="7396"/>
                  <a:pt x="313238" y="46443"/>
                  <a:pt x="0" y="18288"/>
                </a:cubicBezTo>
                <a:cubicBezTo>
                  <a:pt x="-46" y="12483"/>
                  <a:pt x="-203" y="6491"/>
                  <a:pt x="0" y="0"/>
                </a:cubicBezTo>
                <a:close/>
              </a:path>
              <a:path w="3291840" h="18288" stroke="0" extrusionOk="0">
                <a:moveTo>
                  <a:pt x="0" y="0"/>
                </a:moveTo>
                <a:cubicBezTo>
                  <a:pt x="281971" y="23935"/>
                  <a:pt x="485873" y="-14021"/>
                  <a:pt x="625450" y="0"/>
                </a:cubicBezTo>
                <a:cubicBezTo>
                  <a:pt x="765027" y="14021"/>
                  <a:pt x="1048900" y="27914"/>
                  <a:pt x="1185062" y="0"/>
                </a:cubicBezTo>
                <a:cubicBezTo>
                  <a:pt x="1321224" y="-27914"/>
                  <a:pt x="1648252" y="-3988"/>
                  <a:pt x="1909267" y="0"/>
                </a:cubicBezTo>
                <a:cubicBezTo>
                  <a:pt x="2170282" y="3988"/>
                  <a:pt x="2301957" y="25891"/>
                  <a:pt x="2534717" y="0"/>
                </a:cubicBezTo>
                <a:cubicBezTo>
                  <a:pt x="2767477" y="-25891"/>
                  <a:pt x="3078800" y="21500"/>
                  <a:pt x="3291840" y="0"/>
                </a:cubicBezTo>
                <a:cubicBezTo>
                  <a:pt x="3291576" y="4493"/>
                  <a:pt x="3292224" y="9472"/>
                  <a:pt x="3291840" y="18288"/>
                </a:cubicBezTo>
                <a:cubicBezTo>
                  <a:pt x="3120474" y="15714"/>
                  <a:pt x="2816568" y="4633"/>
                  <a:pt x="2633472" y="18288"/>
                </a:cubicBezTo>
                <a:cubicBezTo>
                  <a:pt x="2450376" y="31943"/>
                  <a:pt x="2160769" y="37350"/>
                  <a:pt x="1909267" y="18288"/>
                </a:cubicBezTo>
                <a:cubicBezTo>
                  <a:pt x="1657765" y="-774"/>
                  <a:pt x="1623992" y="9648"/>
                  <a:pt x="1349654" y="18288"/>
                </a:cubicBezTo>
                <a:cubicBezTo>
                  <a:pt x="1075316" y="26928"/>
                  <a:pt x="833426" y="34181"/>
                  <a:pt x="691286" y="18288"/>
                </a:cubicBezTo>
                <a:cubicBezTo>
                  <a:pt x="549146" y="2395"/>
                  <a:pt x="342011" y="24201"/>
                  <a:pt x="0" y="18288"/>
                </a:cubicBezTo>
                <a:cubicBezTo>
                  <a:pt x="843" y="9577"/>
                  <a:pt x="371" y="6900"/>
                  <a:pt x="0" y="0"/>
                </a:cubicBezTo>
                <a:close/>
              </a:path>
            </a:pathLst>
          </a:custGeom>
          <a:solidFill>
            <a:srgbClr val="D040B9"/>
          </a:solidFill>
          <a:ln w="38100" cap="rnd">
            <a:solidFill>
              <a:srgbClr val="D040B9"/>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p14="http://schemas.microsoft.com/office/powerpoint/2010/main" Requires="p14">
          <p:contentPart p14:bwMode="auto" r:id="rId2">
            <p14:nvContentPartPr>
              <p14:cNvPr id="16" name="Ink 15">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val="1"/>
                  </p:ext>
                </p:extLst>
              </p14:nvPr>
            </p14:nvContentPartPr>
            <p14:xfrm>
              <a:off x="5755403" y="1971579"/>
              <a:ext cx="360" cy="2160"/>
            </p14:xfrm>
          </p:contentPart>
        </mc:Choice>
        <mc:Fallback>
          <p:pic>
            <p:nvPicPr>
              <p:cNvPr id="16" name="Ink 15">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3"/>
              <a:stretch>
                <a:fillRect/>
              </a:stretch>
            </p:blipFill>
            <p:spPr>
              <a:xfrm>
                <a:off x="5737403" y="1956150"/>
                <a:ext cx="36000" cy="32709"/>
              </a:xfrm>
              <a:prstGeom prst="rect">
                <a:avLst/>
              </a:prstGeom>
            </p:spPr>
          </p:pic>
        </mc:Fallback>
      </mc:AlternateContent>
      <p:pic>
        <p:nvPicPr>
          <p:cNvPr id="3" name="object 3"/>
          <p:cNvPicPr/>
          <p:nvPr/>
        </p:nvPicPr>
        <p:blipFill>
          <a:blip r:embed="rId4" cstate="print"/>
          <a:stretch>
            <a:fillRect/>
          </a:stretch>
        </p:blipFill>
        <p:spPr>
          <a:xfrm>
            <a:off x="6981964" y="1963554"/>
            <a:ext cx="4576052" cy="2019060"/>
          </a:xfrm>
          <a:prstGeom prst="rect">
            <a:avLst/>
          </a:prstGeom>
        </p:spPr>
      </p:pic>
      <p:pic>
        <p:nvPicPr>
          <p:cNvPr id="4" name="object 4"/>
          <p:cNvPicPr/>
          <p:nvPr/>
        </p:nvPicPr>
        <p:blipFill>
          <a:blip r:embed="rId5" cstate="print"/>
          <a:stretch>
            <a:fillRect/>
          </a:stretch>
        </p:blipFill>
        <p:spPr>
          <a:xfrm>
            <a:off x="4654296" y="4158318"/>
            <a:ext cx="6515278" cy="736128"/>
          </a:xfrm>
          <a:prstGeom prst="rect">
            <a:avLst/>
          </a:prstGeom>
        </p:spPr>
      </p:pic>
      <p:sp>
        <p:nvSpPr>
          <p:cNvPr id="7" name="object 2">
            <a:extLst>
              <a:ext uri="{FF2B5EF4-FFF2-40B4-BE49-F238E27FC236}">
                <a16:creationId xmlns:a16="http://schemas.microsoft.com/office/drawing/2014/main" id="{B99DCF82-FEBB-BAEF-2302-B3410B245370}"/>
              </a:ext>
            </a:extLst>
          </p:cNvPr>
          <p:cNvSpPr txBox="1">
            <a:spLocks noGrp="1"/>
          </p:cNvSpPr>
          <p:nvPr>
            <p:ph type="title"/>
          </p:nvPr>
        </p:nvSpPr>
        <p:spPr>
          <a:xfrm>
            <a:off x="630936" y="639520"/>
            <a:ext cx="3429000" cy="1719072"/>
          </a:xfrm>
          <a:prstGeom prst="rect">
            <a:avLst/>
          </a:prstGeom>
        </p:spPr>
        <p:txBody>
          <a:bodyPr vert="horz" lIns="91440" tIns="45720" rIns="91440" bIns="45720" rtlCol="0" anchor="b">
            <a:normAutofit/>
          </a:bodyPr>
          <a:lstStyle/>
          <a:p>
            <a:pPr marL="12700" algn="l">
              <a:lnSpc>
                <a:spcPct val="90000"/>
              </a:lnSpc>
            </a:pPr>
            <a:r>
              <a:rPr lang="en-US" sz="5400" spc="-15" dirty="0" err="1">
                <a:latin typeface="Aharoni" panose="02010803020104030203" pitchFamily="2" charset="-79"/>
                <a:cs typeface="Aharoni" panose="02010803020104030203" pitchFamily="2" charset="-79"/>
              </a:rPr>
              <a:t>Circuito</a:t>
            </a:r>
            <a:r>
              <a:rPr lang="en-US" sz="5400" spc="-50" dirty="0">
                <a:latin typeface="Aharoni" panose="02010803020104030203" pitchFamily="2" charset="-79"/>
                <a:cs typeface="Aharoni" panose="02010803020104030203" pitchFamily="2" charset="-79"/>
              </a:rPr>
              <a:t> </a:t>
            </a:r>
            <a:r>
              <a:rPr lang="en-US" sz="5400" spc="-15" dirty="0" err="1">
                <a:latin typeface="Aharoni" panose="02010803020104030203" pitchFamily="2" charset="-79"/>
                <a:cs typeface="Aharoni" panose="02010803020104030203" pitchFamily="2" charset="-79"/>
              </a:rPr>
              <a:t>Paralelo.c</a:t>
            </a:r>
            <a:endParaRPr lang="en-US" sz="5400" dirty="0">
              <a:latin typeface="Aharoni" panose="02010803020104030203" pitchFamily="2" charset="-79"/>
              <a:cs typeface="Aharoni" panose="02010803020104030203" pitchFamily="2" charset="-79"/>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BDD1931-9E86-4402-9A68-33A2D9EFB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2" name="Rectangle 11">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p:cNvSpPr txBox="1">
            <a:spLocks noGrp="1"/>
          </p:cNvSpPr>
          <p:nvPr>
            <p:ph type="title"/>
          </p:nvPr>
        </p:nvSpPr>
        <p:spPr>
          <a:xfrm>
            <a:off x="630936" y="639520"/>
            <a:ext cx="3429000" cy="1719072"/>
          </a:xfrm>
          <a:prstGeom prst="rect">
            <a:avLst/>
          </a:prstGeom>
        </p:spPr>
        <p:txBody>
          <a:bodyPr vert="horz" lIns="91440" tIns="45720" rIns="91440" bIns="45720" rtlCol="0" anchor="b">
            <a:normAutofit/>
          </a:bodyPr>
          <a:lstStyle/>
          <a:p>
            <a:pPr marL="12700" algn="l">
              <a:lnSpc>
                <a:spcPct val="90000"/>
              </a:lnSpc>
            </a:pPr>
            <a:r>
              <a:rPr lang="en-US" sz="5400" spc="-15" dirty="0" err="1">
                <a:latin typeface="Aharoni" panose="02010803020104030203" pitchFamily="2" charset="-79"/>
                <a:cs typeface="Aharoni" panose="02010803020104030203" pitchFamily="2" charset="-79"/>
              </a:rPr>
              <a:t>Circuito</a:t>
            </a:r>
            <a:r>
              <a:rPr lang="en-US" sz="5400" spc="-50" dirty="0">
                <a:latin typeface="Aharoni" panose="02010803020104030203" pitchFamily="2" charset="-79"/>
                <a:cs typeface="Aharoni" panose="02010803020104030203" pitchFamily="2" charset="-79"/>
              </a:rPr>
              <a:t> </a:t>
            </a:r>
            <a:r>
              <a:rPr lang="en-US" sz="5400" spc="-15" dirty="0" err="1">
                <a:latin typeface="Aharoni" panose="02010803020104030203" pitchFamily="2" charset="-79"/>
                <a:cs typeface="Aharoni" panose="02010803020104030203" pitchFamily="2" charset="-79"/>
              </a:rPr>
              <a:t>Paralelo.c</a:t>
            </a:r>
            <a:endParaRPr lang="en-US" sz="5400" dirty="0">
              <a:latin typeface="Aharoni" panose="02010803020104030203" pitchFamily="2" charset="-79"/>
              <a:cs typeface="Aharoni" panose="02010803020104030203" pitchFamily="2" charset="-79"/>
            </a:endParaRPr>
          </a:p>
        </p:txBody>
      </p:sp>
      <p:sp>
        <p:nvSpPr>
          <p:cNvPr id="14"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9084" y="2532888"/>
            <a:ext cx="3291840" cy="18288"/>
          </a:xfrm>
          <a:custGeom>
            <a:avLst/>
            <a:gdLst>
              <a:gd name="connsiteX0" fmla="*/ 0 w 3291840"/>
              <a:gd name="connsiteY0" fmla="*/ 0 h 18288"/>
              <a:gd name="connsiteX1" fmla="*/ 625450 w 3291840"/>
              <a:gd name="connsiteY1" fmla="*/ 0 h 18288"/>
              <a:gd name="connsiteX2" fmla="*/ 1283818 w 3291840"/>
              <a:gd name="connsiteY2" fmla="*/ 0 h 18288"/>
              <a:gd name="connsiteX3" fmla="*/ 1975104 w 3291840"/>
              <a:gd name="connsiteY3" fmla="*/ 0 h 18288"/>
              <a:gd name="connsiteX4" fmla="*/ 2666390 w 3291840"/>
              <a:gd name="connsiteY4" fmla="*/ 0 h 18288"/>
              <a:gd name="connsiteX5" fmla="*/ 3291840 w 3291840"/>
              <a:gd name="connsiteY5" fmla="*/ 0 h 18288"/>
              <a:gd name="connsiteX6" fmla="*/ 3291840 w 3291840"/>
              <a:gd name="connsiteY6" fmla="*/ 18288 h 18288"/>
              <a:gd name="connsiteX7" fmla="*/ 2567635 w 3291840"/>
              <a:gd name="connsiteY7" fmla="*/ 18288 h 18288"/>
              <a:gd name="connsiteX8" fmla="*/ 1843430 w 3291840"/>
              <a:gd name="connsiteY8" fmla="*/ 18288 h 18288"/>
              <a:gd name="connsiteX9" fmla="*/ 1185062 w 3291840"/>
              <a:gd name="connsiteY9" fmla="*/ 18288 h 18288"/>
              <a:gd name="connsiteX10" fmla="*/ 0 w 3291840"/>
              <a:gd name="connsiteY10" fmla="*/ 18288 h 18288"/>
              <a:gd name="connsiteX11" fmla="*/ 0 w 3291840"/>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1840" h="18288" fill="none" extrusionOk="0">
                <a:moveTo>
                  <a:pt x="0" y="0"/>
                </a:moveTo>
                <a:cubicBezTo>
                  <a:pt x="173613" y="5552"/>
                  <a:pt x="489242" y="1770"/>
                  <a:pt x="625450" y="0"/>
                </a:cubicBezTo>
                <a:cubicBezTo>
                  <a:pt x="761658" y="-1770"/>
                  <a:pt x="1015131" y="32079"/>
                  <a:pt x="1283818" y="0"/>
                </a:cubicBezTo>
                <a:cubicBezTo>
                  <a:pt x="1552505" y="-32079"/>
                  <a:pt x="1752773" y="10771"/>
                  <a:pt x="1975104" y="0"/>
                </a:cubicBezTo>
                <a:cubicBezTo>
                  <a:pt x="2197435" y="-10771"/>
                  <a:pt x="2433070" y="21341"/>
                  <a:pt x="2666390" y="0"/>
                </a:cubicBezTo>
                <a:cubicBezTo>
                  <a:pt x="2899710" y="-21341"/>
                  <a:pt x="3028437" y="16612"/>
                  <a:pt x="3291840" y="0"/>
                </a:cubicBezTo>
                <a:cubicBezTo>
                  <a:pt x="3291131" y="8157"/>
                  <a:pt x="3291427" y="12125"/>
                  <a:pt x="3291840" y="18288"/>
                </a:cubicBezTo>
                <a:cubicBezTo>
                  <a:pt x="3043276" y="37868"/>
                  <a:pt x="2921041" y="-12908"/>
                  <a:pt x="2567635" y="18288"/>
                </a:cubicBezTo>
                <a:cubicBezTo>
                  <a:pt x="2214230" y="49484"/>
                  <a:pt x="2189623" y="-13019"/>
                  <a:pt x="1843430" y="18288"/>
                </a:cubicBezTo>
                <a:cubicBezTo>
                  <a:pt x="1497237" y="49595"/>
                  <a:pt x="1492584" y="29180"/>
                  <a:pt x="1185062" y="18288"/>
                </a:cubicBezTo>
                <a:cubicBezTo>
                  <a:pt x="877540" y="7396"/>
                  <a:pt x="313238" y="46443"/>
                  <a:pt x="0" y="18288"/>
                </a:cubicBezTo>
                <a:cubicBezTo>
                  <a:pt x="-46" y="12483"/>
                  <a:pt x="-203" y="6491"/>
                  <a:pt x="0" y="0"/>
                </a:cubicBezTo>
                <a:close/>
              </a:path>
              <a:path w="3291840" h="18288" stroke="0" extrusionOk="0">
                <a:moveTo>
                  <a:pt x="0" y="0"/>
                </a:moveTo>
                <a:cubicBezTo>
                  <a:pt x="281971" y="23935"/>
                  <a:pt x="485873" y="-14021"/>
                  <a:pt x="625450" y="0"/>
                </a:cubicBezTo>
                <a:cubicBezTo>
                  <a:pt x="765027" y="14021"/>
                  <a:pt x="1048900" y="27914"/>
                  <a:pt x="1185062" y="0"/>
                </a:cubicBezTo>
                <a:cubicBezTo>
                  <a:pt x="1321224" y="-27914"/>
                  <a:pt x="1648252" y="-3988"/>
                  <a:pt x="1909267" y="0"/>
                </a:cubicBezTo>
                <a:cubicBezTo>
                  <a:pt x="2170282" y="3988"/>
                  <a:pt x="2301957" y="25891"/>
                  <a:pt x="2534717" y="0"/>
                </a:cubicBezTo>
                <a:cubicBezTo>
                  <a:pt x="2767477" y="-25891"/>
                  <a:pt x="3078800" y="21500"/>
                  <a:pt x="3291840" y="0"/>
                </a:cubicBezTo>
                <a:cubicBezTo>
                  <a:pt x="3291576" y="4493"/>
                  <a:pt x="3292224" y="9472"/>
                  <a:pt x="3291840" y="18288"/>
                </a:cubicBezTo>
                <a:cubicBezTo>
                  <a:pt x="3120474" y="15714"/>
                  <a:pt x="2816568" y="4633"/>
                  <a:pt x="2633472" y="18288"/>
                </a:cubicBezTo>
                <a:cubicBezTo>
                  <a:pt x="2450376" y="31943"/>
                  <a:pt x="2160769" y="37350"/>
                  <a:pt x="1909267" y="18288"/>
                </a:cubicBezTo>
                <a:cubicBezTo>
                  <a:pt x="1657765" y="-774"/>
                  <a:pt x="1623992" y="9648"/>
                  <a:pt x="1349654" y="18288"/>
                </a:cubicBezTo>
                <a:cubicBezTo>
                  <a:pt x="1075316" y="26928"/>
                  <a:pt x="833426" y="34181"/>
                  <a:pt x="691286" y="18288"/>
                </a:cubicBezTo>
                <a:cubicBezTo>
                  <a:pt x="549146" y="2395"/>
                  <a:pt x="342011" y="24201"/>
                  <a:pt x="0" y="18288"/>
                </a:cubicBezTo>
                <a:cubicBezTo>
                  <a:pt x="843" y="9577"/>
                  <a:pt x="371" y="6900"/>
                  <a:pt x="0" y="0"/>
                </a:cubicBezTo>
                <a:close/>
              </a:path>
            </a:pathLst>
          </a:custGeom>
          <a:solidFill>
            <a:srgbClr val="D040B9"/>
          </a:solidFill>
          <a:ln w="38100" cap="rnd">
            <a:solidFill>
              <a:srgbClr val="D040B9"/>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p14="http://schemas.microsoft.com/office/powerpoint/2010/main" Requires="p14">
          <p:contentPart p14:bwMode="auto" r:id="rId2">
            <p14:nvContentPartPr>
              <p14:cNvPr id="16" name="Ink 15">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val="1"/>
                  </p:ext>
                </p:extLst>
              </p14:nvPr>
            </p14:nvContentPartPr>
            <p14:xfrm>
              <a:off x="5755403" y="1971579"/>
              <a:ext cx="360" cy="2160"/>
            </p14:xfrm>
          </p:contentPart>
        </mc:Choice>
        <mc:Fallback>
          <p:pic>
            <p:nvPicPr>
              <p:cNvPr id="16" name="Ink 15">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3"/>
              <a:stretch>
                <a:fillRect/>
              </a:stretch>
            </p:blipFill>
            <p:spPr>
              <a:xfrm>
                <a:off x="5737403" y="1956150"/>
                <a:ext cx="36000" cy="32709"/>
              </a:xfrm>
              <a:prstGeom prst="rect">
                <a:avLst/>
              </a:prstGeom>
            </p:spPr>
          </p:pic>
        </mc:Fallback>
      </mc:AlternateContent>
      <p:pic>
        <p:nvPicPr>
          <p:cNvPr id="3" name="object 3"/>
          <p:cNvPicPr/>
          <p:nvPr/>
        </p:nvPicPr>
        <p:blipFill>
          <a:blip r:embed="rId4" cstate="print"/>
          <a:stretch>
            <a:fillRect/>
          </a:stretch>
        </p:blipFill>
        <p:spPr>
          <a:xfrm>
            <a:off x="6823836" y="1736441"/>
            <a:ext cx="4734180" cy="2088829"/>
          </a:xfrm>
          <a:prstGeom prst="rect">
            <a:avLst/>
          </a:prstGeom>
        </p:spPr>
      </p:pic>
      <p:pic>
        <p:nvPicPr>
          <p:cNvPr id="4" name="object 4"/>
          <p:cNvPicPr/>
          <p:nvPr/>
        </p:nvPicPr>
        <p:blipFill>
          <a:blip r:embed="rId5" cstate="print"/>
          <a:stretch>
            <a:fillRect/>
          </a:stretch>
        </p:blipFill>
        <p:spPr>
          <a:xfrm>
            <a:off x="4654296" y="4336974"/>
            <a:ext cx="6159651" cy="78458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B0BBA37-9211-4C3D-D96F-8EA312B9E7CD}"/>
              </a:ext>
            </a:extLst>
          </p:cNvPr>
          <p:cNvSpPr>
            <a:spLocks noGrp="1"/>
          </p:cNvSpPr>
          <p:nvPr>
            <p:ph type="title"/>
          </p:nvPr>
        </p:nvSpPr>
        <p:spPr>
          <a:xfrm>
            <a:off x="576072" y="238539"/>
            <a:ext cx="11018520" cy="1434415"/>
          </a:xfrm>
        </p:spPr>
        <p:txBody>
          <a:bodyPr anchor="b">
            <a:normAutofit/>
          </a:bodyPr>
          <a:lstStyle/>
          <a:p>
            <a:r>
              <a:rPr lang="es-MX" sz="7200" b="1">
                <a:latin typeface="Arial" panose="020B0604020202020204" pitchFamily="34" charset="0"/>
                <a:cs typeface="Arial" panose="020B0604020202020204" pitchFamily="34" charset="0"/>
              </a:rPr>
              <a:t>Ley de Faraday</a:t>
            </a:r>
            <a:endParaRPr lang="es-MX" sz="7200"/>
          </a:p>
        </p:txBody>
      </p:sp>
      <p:sp>
        <p:nvSpPr>
          <p:cNvPr id="11"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6072" y="1817073"/>
            <a:ext cx="11018520" cy="18288"/>
          </a:xfrm>
          <a:custGeom>
            <a:avLst/>
            <a:gdLst>
              <a:gd name="connsiteX0" fmla="*/ 0 w 11018520"/>
              <a:gd name="connsiteY0" fmla="*/ 0 h 18288"/>
              <a:gd name="connsiteX1" fmla="*/ 468287 w 11018520"/>
              <a:gd name="connsiteY1" fmla="*/ 0 h 18288"/>
              <a:gd name="connsiteX2" fmla="*/ 1156945 w 11018520"/>
              <a:gd name="connsiteY2" fmla="*/ 0 h 18288"/>
              <a:gd name="connsiteX3" fmla="*/ 1955787 w 11018520"/>
              <a:gd name="connsiteY3" fmla="*/ 0 h 18288"/>
              <a:gd name="connsiteX4" fmla="*/ 2313889 w 11018520"/>
              <a:gd name="connsiteY4" fmla="*/ 0 h 18288"/>
              <a:gd name="connsiteX5" fmla="*/ 2671991 w 11018520"/>
              <a:gd name="connsiteY5" fmla="*/ 0 h 18288"/>
              <a:gd name="connsiteX6" fmla="*/ 3581019 w 11018520"/>
              <a:gd name="connsiteY6" fmla="*/ 0 h 18288"/>
              <a:gd name="connsiteX7" fmla="*/ 4269677 w 11018520"/>
              <a:gd name="connsiteY7" fmla="*/ 0 h 18288"/>
              <a:gd name="connsiteX8" fmla="*/ 4627778 w 11018520"/>
              <a:gd name="connsiteY8" fmla="*/ 0 h 18288"/>
              <a:gd name="connsiteX9" fmla="*/ 5316436 w 11018520"/>
              <a:gd name="connsiteY9" fmla="*/ 0 h 18288"/>
              <a:gd name="connsiteX10" fmla="*/ 6225464 w 11018520"/>
              <a:gd name="connsiteY10" fmla="*/ 0 h 18288"/>
              <a:gd name="connsiteX11" fmla="*/ 6803936 w 11018520"/>
              <a:gd name="connsiteY11" fmla="*/ 0 h 18288"/>
              <a:gd name="connsiteX12" fmla="*/ 7382408 w 11018520"/>
              <a:gd name="connsiteY12" fmla="*/ 0 h 18288"/>
              <a:gd name="connsiteX13" fmla="*/ 8071066 w 11018520"/>
              <a:gd name="connsiteY13" fmla="*/ 0 h 18288"/>
              <a:gd name="connsiteX14" fmla="*/ 8869909 w 11018520"/>
              <a:gd name="connsiteY14" fmla="*/ 0 h 18288"/>
              <a:gd name="connsiteX15" fmla="*/ 9668751 w 11018520"/>
              <a:gd name="connsiteY15" fmla="*/ 0 h 18288"/>
              <a:gd name="connsiteX16" fmla="*/ 11018520 w 11018520"/>
              <a:gd name="connsiteY16" fmla="*/ 0 h 18288"/>
              <a:gd name="connsiteX17" fmla="*/ 11018520 w 11018520"/>
              <a:gd name="connsiteY17" fmla="*/ 18288 h 18288"/>
              <a:gd name="connsiteX18" fmla="*/ 10550233 w 11018520"/>
              <a:gd name="connsiteY18" fmla="*/ 18288 h 18288"/>
              <a:gd name="connsiteX19" fmla="*/ 9641205 w 11018520"/>
              <a:gd name="connsiteY19" fmla="*/ 18288 h 18288"/>
              <a:gd name="connsiteX20" fmla="*/ 8952548 w 11018520"/>
              <a:gd name="connsiteY20" fmla="*/ 18288 h 18288"/>
              <a:gd name="connsiteX21" fmla="*/ 8594446 w 11018520"/>
              <a:gd name="connsiteY21" fmla="*/ 18288 h 18288"/>
              <a:gd name="connsiteX22" fmla="*/ 7905788 w 11018520"/>
              <a:gd name="connsiteY22" fmla="*/ 18288 h 18288"/>
              <a:gd name="connsiteX23" fmla="*/ 7327316 w 11018520"/>
              <a:gd name="connsiteY23" fmla="*/ 18288 h 18288"/>
              <a:gd name="connsiteX24" fmla="*/ 6748844 w 11018520"/>
              <a:gd name="connsiteY24" fmla="*/ 18288 h 18288"/>
              <a:gd name="connsiteX25" fmla="*/ 6170371 w 11018520"/>
              <a:gd name="connsiteY25" fmla="*/ 18288 h 18288"/>
              <a:gd name="connsiteX26" fmla="*/ 5591899 w 11018520"/>
              <a:gd name="connsiteY26" fmla="*/ 18288 h 18288"/>
              <a:gd name="connsiteX27" fmla="*/ 4793056 w 11018520"/>
              <a:gd name="connsiteY27" fmla="*/ 18288 h 18288"/>
              <a:gd name="connsiteX28" fmla="*/ 4104399 w 11018520"/>
              <a:gd name="connsiteY28" fmla="*/ 18288 h 18288"/>
              <a:gd name="connsiteX29" fmla="*/ 3746297 w 11018520"/>
              <a:gd name="connsiteY29" fmla="*/ 18288 h 18288"/>
              <a:gd name="connsiteX30" fmla="*/ 3167825 w 11018520"/>
              <a:gd name="connsiteY30" fmla="*/ 18288 h 18288"/>
              <a:gd name="connsiteX31" fmla="*/ 2368982 w 11018520"/>
              <a:gd name="connsiteY31" fmla="*/ 18288 h 18288"/>
              <a:gd name="connsiteX32" fmla="*/ 1900695 w 11018520"/>
              <a:gd name="connsiteY32" fmla="*/ 18288 h 18288"/>
              <a:gd name="connsiteX33" fmla="*/ 991667 w 11018520"/>
              <a:gd name="connsiteY33" fmla="*/ 18288 h 18288"/>
              <a:gd name="connsiteX34" fmla="*/ 0 w 11018520"/>
              <a:gd name="connsiteY34" fmla="*/ 18288 h 18288"/>
              <a:gd name="connsiteX35" fmla="*/ 0 w 11018520"/>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018520" h="18288" fill="none" extrusionOk="0">
                <a:moveTo>
                  <a:pt x="0" y="0"/>
                </a:moveTo>
                <a:cubicBezTo>
                  <a:pt x="176840" y="19448"/>
                  <a:pt x="369510" y="1686"/>
                  <a:pt x="468287" y="0"/>
                </a:cubicBezTo>
                <a:cubicBezTo>
                  <a:pt x="567064" y="-1686"/>
                  <a:pt x="844925" y="28710"/>
                  <a:pt x="1156945" y="0"/>
                </a:cubicBezTo>
                <a:cubicBezTo>
                  <a:pt x="1468965" y="-28710"/>
                  <a:pt x="1755775" y="35306"/>
                  <a:pt x="1955787" y="0"/>
                </a:cubicBezTo>
                <a:cubicBezTo>
                  <a:pt x="2155799" y="-35306"/>
                  <a:pt x="2224532" y="-16632"/>
                  <a:pt x="2313889" y="0"/>
                </a:cubicBezTo>
                <a:cubicBezTo>
                  <a:pt x="2403246" y="16632"/>
                  <a:pt x="2494050" y="6083"/>
                  <a:pt x="2671991" y="0"/>
                </a:cubicBezTo>
                <a:cubicBezTo>
                  <a:pt x="2849932" y="-6083"/>
                  <a:pt x="3354152" y="34614"/>
                  <a:pt x="3581019" y="0"/>
                </a:cubicBezTo>
                <a:cubicBezTo>
                  <a:pt x="3807886" y="-34614"/>
                  <a:pt x="4022451" y="14254"/>
                  <a:pt x="4269677" y="0"/>
                </a:cubicBezTo>
                <a:cubicBezTo>
                  <a:pt x="4516903" y="-14254"/>
                  <a:pt x="4514495" y="-13291"/>
                  <a:pt x="4627778" y="0"/>
                </a:cubicBezTo>
                <a:cubicBezTo>
                  <a:pt x="4741061" y="13291"/>
                  <a:pt x="5120758" y="-22660"/>
                  <a:pt x="5316436" y="0"/>
                </a:cubicBezTo>
                <a:cubicBezTo>
                  <a:pt x="5512114" y="22660"/>
                  <a:pt x="5812155" y="-9513"/>
                  <a:pt x="6225464" y="0"/>
                </a:cubicBezTo>
                <a:cubicBezTo>
                  <a:pt x="6638773" y="9513"/>
                  <a:pt x="6545417" y="2479"/>
                  <a:pt x="6803936" y="0"/>
                </a:cubicBezTo>
                <a:cubicBezTo>
                  <a:pt x="7062455" y="-2479"/>
                  <a:pt x="7245098" y="-20209"/>
                  <a:pt x="7382408" y="0"/>
                </a:cubicBezTo>
                <a:cubicBezTo>
                  <a:pt x="7519718" y="20209"/>
                  <a:pt x="7801947" y="19736"/>
                  <a:pt x="8071066" y="0"/>
                </a:cubicBezTo>
                <a:cubicBezTo>
                  <a:pt x="8340185" y="-19736"/>
                  <a:pt x="8495312" y="-6666"/>
                  <a:pt x="8869909" y="0"/>
                </a:cubicBezTo>
                <a:cubicBezTo>
                  <a:pt x="9244506" y="6666"/>
                  <a:pt x="9501461" y="-13745"/>
                  <a:pt x="9668751" y="0"/>
                </a:cubicBezTo>
                <a:cubicBezTo>
                  <a:pt x="9836041" y="13745"/>
                  <a:pt x="10607605" y="14143"/>
                  <a:pt x="11018520" y="0"/>
                </a:cubicBezTo>
                <a:cubicBezTo>
                  <a:pt x="11019166" y="4451"/>
                  <a:pt x="11019010" y="9226"/>
                  <a:pt x="11018520" y="18288"/>
                </a:cubicBezTo>
                <a:cubicBezTo>
                  <a:pt x="10834966" y="15274"/>
                  <a:pt x="10754561" y="35250"/>
                  <a:pt x="10550233" y="18288"/>
                </a:cubicBezTo>
                <a:cubicBezTo>
                  <a:pt x="10345905" y="1326"/>
                  <a:pt x="9906342" y="45884"/>
                  <a:pt x="9641205" y="18288"/>
                </a:cubicBezTo>
                <a:cubicBezTo>
                  <a:pt x="9376068" y="-9308"/>
                  <a:pt x="9177188" y="43988"/>
                  <a:pt x="8952548" y="18288"/>
                </a:cubicBezTo>
                <a:cubicBezTo>
                  <a:pt x="8727908" y="-7412"/>
                  <a:pt x="8707007" y="3271"/>
                  <a:pt x="8594446" y="18288"/>
                </a:cubicBezTo>
                <a:cubicBezTo>
                  <a:pt x="8481885" y="33305"/>
                  <a:pt x="8175004" y="35109"/>
                  <a:pt x="7905788" y="18288"/>
                </a:cubicBezTo>
                <a:cubicBezTo>
                  <a:pt x="7636572" y="1467"/>
                  <a:pt x="7535638" y="7399"/>
                  <a:pt x="7327316" y="18288"/>
                </a:cubicBezTo>
                <a:cubicBezTo>
                  <a:pt x="7118994" y="29177"/>
                  <a:pt x="6978247" y="47205"/>
                  <a:pt x="6748844" y="18288"/>
                </a:cubicBezTo>
                <a:cubicBezTo>
                  <a:pt x="6519441" y="-10629"/>
                  <a:pt x="6459241" y="43308"/>
                  <a:pt x="6170371" y="18288"/>
                </a:cubicBezTo>
                <a:cubicBezTo>
                  <a:pt x="5881501" y="-6732"/>
                  <a:pt x="5736201" y="35971"/>
                  <a:pt x="5591899" y="18288"/>
                </a:cubicBezTo>
                <a:cubicBezTo>
                  <a:pt x="5447597" y="605"/>
                  <a:pt x="4990303" y="20409"/>
                  <a:pt x="4793056" y="18288"/>
                </a:cubicBezTo>
                <a:cubicBezTo>
                  <a:pt x="4595809" y="16167"/>
                  <a:pt x="4271723" y="2909"/>
                  <a:pt x="4104399" y="18288"/>
                </a:cubicBezTo>
                <a:cubicBezTo>
                  <a:pt x="3937075" y="33667"/>
                  <a:pt x="3923235" y="10730"/>
                  <a:pt x="3746297" y="18288"/>
                </a:cubicBezTo>
                <a:cubicBezTo>
                  <a:pt x="3569359" y="25846"/>
                  <a:pt x="3351081" y="24702"/>
                  <a:pt x="3167825" y="18288"/>
                </a:cubicBezTo>
                <a:cubicBezTo>
                  <a:pt x="2984569" y="11874"/>
                  <a:pt x="2708033" y="13293"/>
                  <a:pt x="2368982" y="18288"/>
                </a:cubicBezTo>
                <a:cubicBezTo>
                  <a:pt x="2029931" y="23283"/>
                  <a:pt x="2009060" y="37671"/>
                  <a:pt x="1900695" y="18288"/>
                </a:cubicBezTo>
                <a:cubicBezTo>
                  <a:pt x="1792330" y="-1095"/>
                  <a:pt x="1183178" y="9337"/>
                  <a:pt x="991667" y="18288"/>
                </a:cubicBezTo>
                <a:cubicBezTo>
                  <a:pt x="800156" y="27239"/>
                  <a:pt x="375690" y="34110"/>
                  <a:pt x="0" y="18288"/>
                </a:cubicBezTo>
                <a:cubicBezTo>
                  <a:pt x="-213" y="9468"/>
                  <a:pt x="187" y="4459"/>
                  <a:pt x="0" y="0"/>
                </a:cubicBezTo>
                <a:close/>
              </a:path>
              <a:path w="11018520" h="18288" stroke="0" extrusionOk="0">
                <a:moveTo>
                  <a:pt x="0" y="0"/>
                </a:moveTo>
                <a:cubicBezTo>
                  <a:pt x="266588" y="-23405"/>
                  <a:pt x="350503" y="-27031"/>
                  <a:pt x="578472" y="0"/>
                </a:cubicBezTo>
                <a:cubicBezTo>
                  <a:pt x="806441" y="27031"/>
                  <a:pt x="803976" y="13604"/>
                  <a:pt x="936574" y="0"/>
                </a:cubicBezTo>
                <a:cubicBezTo>
                  <a:pt x="1069172" y="-13604"/>
                  <a:pt x="1661335" y="-31902"/>
                  <a:pt x="1845602" y="0"/>
                </a:cubicBezTo>
                <a:cubicBezTo>
                  <a:pt x="2029869" y="31902"/>
                  <a:pt x="2273452" y="17005"/>
                  <a:pt x="2424074" y="0"/>
                </a:cubicBezTo>
                <a:cubicBezTo>
                  <a:pt x="2574696" y="-17005"/>
                  <a:pt x="2790864" y="-28133"/>
                  <a:pt x="3002547" y="0"/>
                </a:cubicBezTo>
                <a:cubicBezTo>
                  <a:pt x="3214230" y="28133"/>
                  <a:pt x="3605033" y="-14934"/>
                  <a:pt x="3911575" y="0"/>
                </a:cubicBezTo>
                <a:cubicBezTo>
                  <a:pt x="4218117" y="14934"/>
                  <a:pt x="4198004" y="3604"/>
                  <a:pt x="4379862" y="0"/>
                </a:cubicBezTo>
                <a:cubicBezTo>
                  <a:pt x="4561720" y="-3604"/>
                  <a:pt x="4941151" y="-37368"/>
                  <a:pt x="5288890" y="0"/>
                </a:cubicBezTo>
                <a:cubicBezTo>
                  <a:pt x="5636629" y="37368"/>
                  <a:pt x="6011513" y="-33898"/>
                  <a:pt x="6197918" y="0"/>
                </a:cubicBezTo>
                <a:cubicBezTo>
                  <a:pt x="6384323" y="33898"/>
                  <a:pt x="6555799" y="11241"/>
                  <a:pt x="6886575" y="0"/>
                </a:cubicBezTo>
                <a:cubicBezTo>
                  <a:pt x="7217351" y="-11241"/>
                  <a:pt x="7604472" y="-44614"/>
                  <a:pt x="7795603" y="0"/>
                </a:cubicBezTo>
                <a:cubicBezTo>
                  <a:pt x="7986734" y="44614"/>
                  <a:pt x="8098870" y="-11086"/>
                  <a:pt x="8374075" y="0"/>
                </a:cubicBezTo>
                <a:cubicBezTo>
                  <a:pt x="8649280" y="11086"/>
                  <a:pt x="8701749" y="-25020"/>
                  <a:pt x="8952548" y="0"/>
                </a:cubicBezTo>
                <a:cubicBezTo>
                  <a:pt x="9203347" y="25020"/>
                  <a:pt x="9519297" y="4274"/>
                  <a:pt x="9751390" y="0"/>
                </a:cubicBezTo>
                <a:cubicBezTo>
                  <a:pt x="9983483" y="-4274"/>
                  <a:pt x="10169881" y="16480"/>
                  <a:pt x="10329863" y="0"/>
                </a:cubicBezTo>
                <a:cubicBezTo>
                  <a:pt x="10489845" y="-16480"/>
                  <a:pt x="10750941" y="-9727"/>
                  <a:pt x="11018520" y="0"/>
                </a:cubicBezTo>
                <a:cubicBezTo>
                  <a:pt x="11018113" y="8690"/>
                  <a:pt x="11018366" y="14141"/>
                  <a:pt x="11018520" y="18288"/>
                </a:cubicBezTo>
                <a:cubicBezTo>
                  <a:pt x="10841176" y="-3597"/>
                  <a:pt x="10399304" y="41504"/>
                  <a:pt x="10219677" y="18288"/>
                </a:cubicBezTo>
                <a:cubicBezTo>
                  <a:pt x="10040050" y="-4928"/>
                  <a:pt x="10030762" y="16144"/>
                  <a:pt x="9861575" y="18288"/>
                </a:cubicBezTo>
                <a:cubicBezTo>
                  <a:pt x="9692388" y="20432"/>
                  <a:pt x="9529439" y="40380"/>
                  <a:pt x="9393288" y="18288"/>
                </a:cubicBezTo>
                <a:cubicBezTo>
                  <a:pt x="9257137" y="-3804"/>
                  <a:pt x="8825003" y="25592"/>
                  <a:pt x="8484260" y="18288"/>
                </a:cubicBezTo>
                <a:cubicBezTo>
                  <a:pt x="8143517" y="10984"/>
                  <a:pt x="8082894" y="45968"/>
                  <a:pt x="7795603" y="18288"/>
                </a:cubicBezTo>
                <a:cubicBezTo>
                  <a:pt x="7508312" y="-9392"/>
                  <a:pt x="7466074" y="19486"/>
                  <a:pt x="7327316" y="18288"/>
                </a:cubicBezTo>
                <a:cubicBezTo>
                  <a:pt x="7188558" y="17090"/>
                  <a:pt x="6869645" y="4657"/>
                  <a:pt x="6638658" y="18288"/>
                </a:cubicBezTo>
                <a:cubicBezTo>
                  <a:pt x="6407671" y="31919"/>
                  <a:pt x="6359238" y="35967"/>
                  <a:pt x="6280556" y="18288"/>
                </a:cubicBezTo>
                <a:cubicBezTo>
                  <a:pt x="6201874" y="609"/>
                  <a:pt x="6041216" y="22404"/>
                  <a:pt x="5922455" y="18288"/>
                </a:cubicBezTo>
                <a:cubicBezTo>
                  <a:pt x="5803694" y="14172"/>
                  <a:pt x="5555521" y="48848"/>
                  <a:pt x="5233797" y="18288"/>
                </a:cubicBezTo>
                <a:cubicBezTo>
                  <a:pt x="4912073" y="-12272"/>
                  <a:pt x="4986440" y="-2740"/>
                  <a:pt x="4765510" y="18288"/>
                </a:cubicBezTo>
                <a:cubicBezTo>
                  <a:pt x="4544580" y="39316"/>
                  <a:pt x="4177715" y="18248"/>
                  <a:pt x="3966667" y="18288"/>
                </a:cubicBezTo>
                <a:cubicBezTo>
                  <a:pt x="3755619" y="18328"/>
                  <a:pt x="3664519" y="22387"/>
                  <a:pt x="3498380" y="18288"/>
                </a:cubicBezTo>
                <a:cubicBezTo>
                  <a:pt x="3332241" y="14189"/>
                  <a:pt x="3065858" y="-7524"/>
                  <a:pt x="2699537" y="18288"/>
                </a:cubicBezTo>
                <a:cubicBezTo>
                  <a:pt x="2333216" y="44100"/>
                  <a:pt x="2505666" y="4650"/>
                  <a:pt x="2341436" y="18288"/>
                </a:cubicBezTo>
                <a:cubicBezTo>
                  <a:pt x="2177206" y="31926"/>
                  <a:pt x="1790164" y="19880"/>
                  <a:pt x="1542593" y="18288"/>
                </a:cubicBezTo>
                <a:cubicBezTo>
                  <a:pt x="1295022" y="16696"/>
                  <a:pt x="1218012" y="39325"/>
                  <a:pt x="1074306" y="18288"/>
                </a:cubicBezTo>
                <a:cubicBezTo>
                  <a:pt x="930600" y="-2749"/>
                  <a:pt x="797266" y="24589"/>
                  <a:pt x="716204" y="18288"/>
                </a:cubicBezTo>
                <a:cubicBezTo>
                  <a:pt x="635142" y="11987"/>
                  <a:pt x="344503" y="41396"/>
                  <a:pt x="0" y="18288"/>
                </a:cubicBezTo>
                <a:cubicBezTo>
                  <a:pt x="-53" y="11301"/>
                  <a:pt x="-649" y="7756"/>
                  <a:pt x="0" y="0"/>
                </a:cubicBezTo>
                <a:close/>
              </a:path>
            </a:pathLst>
          </a:custGeom>
          <a:solidFill>
            <a:srgbClr val="D040B9"/>
          </a:solidFill>
          <a:ln w="38100" cap="rnd">
            <a:solidFill>
              <a:srgbClr val="D040B9"/>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3" name="Marcador de contenido 2">
                <a:extLst>
                  <a:ext uri="{FF2B5EF4-FFF2-40B4-BE49-F238E27FC236}">
                    <a16:creationId xmlns:a16="http://schemas.microsoft.com/office/drawing/2014/main" id="{E5DCAEB9-5524-5A7A-D1DE-A3AD1644CBC6}"/>
                  </a:ext>
                </a:extLst>
              </p:cNvPr>
              <p:cNvSpPr>
                <a:spLocks noGrp="1"/>
              </p:cNvSpPr>
              <p:nvPr>
                <p:ph idx="1"/>
              </p:nvPr>
            </p:nvSpPr>
            <p:spPr>
              <a:xfrm>
                <a:off x="572493" y="2071316"/>
                <a:ext cx="6713552" cy="4119172"/>
              </a:xfrm>
            </p:spPr>
            <p:txBody>
              <a:bodyPr anchor="t">
                <a:normAutofit fontScale="85000" lnSpcReduction="20000"/>
              </a:bodyPr>
              <a:lstStyle/>
              <a:p>
                <a:pPr>
                  <a:lnSpc>
                    <a:spcPct val="100000"/>
                  </a:lnSpc>
                </a:pPr>
                <a:r>
                  <a:rPr lang="es-MX" sz="1800" dirty="0">
                    <a:latin typeface="Arial" panose="020B0604020202020204" pitchFamily="34" charset="0"/>
                    <a:cs typeface="Arial" panose="020B0604020202020204" pitchFamily="34" charset="0"/>
                  </a:rPr>
                  <a:t>El principio fundamental de la inducción electromagnética es la ley de Faraday, que relaciona la </a:t>
                </a:r>
                <a:r>
                  <a:rPr lang="es-MX" sz="1800" dirty="0" err="1">
                    <a:latin typeface="Arial" panose="020B0604020202020204" pitchFamily="34" charset="0"/>
                    <a:cs typeface="Arial" panose="020B0604020202020204" pitchFamily="34" charset="0"/>
                  </a:rPr>
                  <a:t>fem</a:t>
                </a:r>
                <a:r>
                  <a:rPr lang="es-MX" sz="1800" dirty="0">
                    <a:latin typeface="Arial" panose="020B0604020202020204" pitchFamily="34" charset="0"/>
                    <a:cs typeface="Arial" panose="020B0604020202020204" pitchFamily="34" charset="0"/>
                  </a:rPr>
                  <a:t> inducida con el flujo magnético variable en cualquier espira, incluido un circuito cerrado.</a:t>
                </a:r>
              </a:p>
              <a:p>
                <a:pPr>
                  <a:lnSpc>
                    <a:spcPct val="100000"/>
                  </a:lnSpc>
                </a:pPr>
                <a:r>
                  <a:rPr lang="es-ES" sz="1800" dirty="0">
                    <a:latin typeface="Arial" panose="020B0604020202020204" pitchFamily="34" charset="0"/>
                    <a:cs typeface="Arial" panose="020B0604020202020204" pitchFamily="34" charset="0"/>
                  </a:rPr>
                  <a:t>La Fuerza Electromotriz (FEM) es una medida de la energía eléctrica que proporciona una fuente de voltaje, como una batería o un generador. Es importante tener en cuenta que, a pesar de su nombre, la FEM no es una fuerza en el sentido físico, sino más bien una diferencia de potencial que impulsa el flujo de corriente eléctrica en un circuito.</a:t>
                </a:r>
              </a:p>
              <a:p>
                <a:pPr>
                  <a:lnSpc>
                    <a:spcPct val="100000"/>
                  </a:lnSpc>
                </a:pPr>
                <a:endParaRPr lang="es-ES" sz="1800" dirty="0">
                  <a:latin typeface="Arial" panose="020B0604020202020204" pitchFamily="34" charset="0"/>
                  <a:cs typeface="Arial" panose="020B0604020202020204" pitchFamily="34" charset="0"/>
                </a:endParaRPr>
              </a:p>
              <a:p>
                <a:pPr>
                  <a:lnSpc>
                    <a:spcPct val="100000"/>
                  </a:lnSpc>
                </a:pPr>
                <a:r>
                  <a:rPr lang="es-ES" sz="1800" dirty="0">
                    <a:latin typeface="Arial" panose="020B0604020202020204" pitchFamily="34" charset="0"/>
                    <a:cs typeface="Arial" panose="020B0604020202020204" pitchFamily="34" charset="0"/>
                  </a:rPr>
                  <a:t>La FEM se representa generalmente con la letra "ε" (</a:t>
                </a:r>
                <a:r>
                  <a:rPr lang="es-ES" sz="1800" dirty="0" err="1">
                    <a:latin typeface="Arial" panose="020B0604020202020204" pitchFamily="34" charset="0"/>
                    <a:cs typeface="Arial" panose="020B0604020202020204" pitchFamily="34" charset="0"/>
                  </a:rPr>
                  <a:t>epsilon</a:t>
                </a:r>
                <a:r>
                  <a:rPr lang="es-ES" sz="1800" dirty="0">
                    <a:latin typeface="Arial" panose="020B0604020202020204" pitchFamily="34" charset="0"/>
                    <a:cs typeface="Arial" panose="020B0604020202020204" pitchFamily="34" charset="0"/>
                  </a:rPr>
                  <a:t>) y se mide en voltios (V). </a:t>
                </a:r>
                <a:endParaRPr lang="es-MX" sz="1800" dirty="0">
                  <a:latin typeface="Arial" panose="020B0604020202020204" pitchFamily="34" charset="0"/>
                  <a:cs typeface="Arial" panose="020B0604020202020204" pitchFamily="34" charset="0"/>
                </a:endParaRPr>
              </a:p>
              <a:p>
                <a:pPr>
                  <a:lnSpc>
                    <a:spcPct val="100000"/>
                  </a:lnSpc>
                </a:pPr>
                <a:r>
                  <a:rPr lang="es-MX" sz="1800" dirty="0">
                    <a:latin typeface="Arial" panose="020B0604020202020204" pitchFamily="34" charset="0"/>
                    <a:cs typeface="Arial" panose="020B0604020202020204" pitchFamily="34" charset="0"/>
                  </a:rPr>
                  <a:t>La ley de Faraday de la inducción establece lo siguiente:</a:t>
                </a:r>
              </a:p>
              <a:p>
                <a:pPr>
                  <a:lnSpc>
                    <a:spcPct val="100000"/>
                  </a:lnSpc>
                </a:pPr>
                <a:r>
                  <a:rPr lang="es-MX" sz="1800" dirty="0">
                    <a:latin typeface="Arial" panose="020B0604020202020204" pitchFamily="34" charset="0"/>
                    <a:cs typeface="Arial" panose="020B0604020202020204" pitchFamily="34" charset="0"/>
                  </a:rPr>
                  <a:t>La </a:t>
                </a:r>
                <a:r>
                  <a:rPr lang="es-MX" sz="1800" dirty="0" err="1">
                    <a:latin typeface="Arial" panose="020B0604020202020204" pitchFamily="34" charset="0"/>
                    <a:cs typeface="Arial" panose="020B0604020202020204" pitchFamily="34" charset="0"/>
                  </a:rPr>
                  <a:t>fem</a:t>
                </a:r>
                <a:r>
                  <a:rPr lang="es-MX" sz="1800" dirty="0">
                    <a:latin typeface="Arial" panose="020B0604020202020204" pitchFamily="34" charset="0"/>
                    <a:cs typeface="Arial" panose="020B0604020202020204" pitchFamily="34" charset="0"/>
                  </a:rPr>
                  <a:t> inducida en una espira cerrada es igual al negativo de la tasa de cambio del flujo magnético a través de la espira con respecto al tiempo.</a:t>
                </a:r>
              </a:p>
              <a:p>
                <a:pPr>
                  <a:lnSpc>
                    <a:spcPct val="100000"/>
                  </a:lnSpc>
                </a:pPr>
                <a:endParaRPr lang="es-MX" sz="1800" dirty="0">
                  <a:latin typeface="Arial" panose="020B0604020202020204" pitchFamily="34" charset="0"/>
                  <a:cs typeface="Arial" panose="020B0604020202020204" pitchFamily="34" charset="0"/>
                </a:endParaRPr>
              </a:p>
              <a:p>
                <a:pPr>
                  <a:lnSpc>
                    <a:spcPct val="100000"/>
                  </a:lnSpc>
                </a:pPr>
                <a14:m>
                  <m:oMath xmlns:m="http://schemas.openxmlformats.org/officeDocument/2006/math">
                    <m:r>
                      <a:rPr lang="es-MX" sz="1800" i="1" smtClean="0">
                        <a:latin typeface="Cambria Math" panose="02040503050406030204" pitchFamily="18" charset="0"/>
                        <a:ea typeface="Cambria Math" panose="02040503050406030204" pitchFamily="18" charset="0"/>
                        <a:cs typeface="Arial" panose="020B0604020202020204" pitchFamily="34" charset="0"/>
                      </a:rPr>
                      <m:t>𝜀</m:t>
                    </m:r>
                    <m:r>
                      <a:rPr lang="es-MX" sz="1800" b="0" i="1" smtClean="0">
                        <a:latin typeface="Cambria Math" panose="02040503050406030204" pitchFamily="18" charset="0"/>
                        <a:ea typeface="Cambria Math" panose="02040503050406030204" pitchFamily="18" charset="0"/>
                        <a:cs typeface="Arial" panose="020B0604020202020204" pitchFamily="34" charset="0"/>
                      </a:rPr>
                      <m:t>=−</m:t>
                    </m:r>
                    <m:f>
                      <m:fPr>
                        <m:ctrlPr>
                          <a:rPr lang="es-MX" sz="1800" b="0" i="1" smtClean="0">
                            <a:latin typeface="Cambria Math" panose="02040503050406030204" pitchFamily="18" charset="0"/>
                            <a:ea typeface="Cambria Math" panose="02040503050406030204" pitchFamily="18" charset="0"/>
                            <a:cs typeface="Arial" panose="020B0604020202020204" pitchFamily="34" charset="0"/>
                          </a:rPr>
                        </m:ctrlPr>
                      </m:fPr>
                      <m:num>
                        <m:sSub>
                          <m:sSubPr>
                            <m:ctrlPr>
                              <a:rPr lang="es-MX" sz="1800" b="0" i="1" smtClean="0">
                                <a:latin typeface="Cambria Math" panose="02040503050406030204" pitchFamily="18" charset="0"/>
                                <a:ea typeface="Cambria Math" panose="02040503050406030204" pitchFamily="18" charset="0"/>
                                <a:cs typeface="Arial" panose="020B0604020202020204" pitchFamily="34" charset="0"/>
                              </a:rPr>
                            </m:ctrlPr>
                          </m:sSubPr>
                          <m:e>
                            <m:r>
                              <a:rPr lang="es-MX" sz="1800" b="0" i="1" smtClean="0">
                                <a:latin typeface="Cambria Math" panose="02040503050406030204" pitchFamily="18" charset="0"/>
                                <a:ea typeface="Cambria Math" panose="02040503050406030204" pitchFamily="18" charset="0"/>
                                <a:cs typeface="Arial" panose="020B0604020202020204" pitchFamily="34" charset="0"/>
                              </a:rPr>
                              <m:t>𝑑</m:t>
                            </m:r>
                            <m:r>
                              <m:rPr>
                                <m:sty m:val="p"/>
                              </m:rPr>
                              <a:rPr lang="el-GR" sz="1800" b="0" i="1" smtClean="0">
                                <a:latin typeface="Cambria Math" panose="02040503050406030204" pitchFamily="18" charset="0"/>
                                <a:ea typeface="Cambria Math" panose="02040503050406030204" pitchFamily="18" charset="0"/>
                                <a:cs typeface="Arial" panose="020B0604020202020204" pitchFamily="34" charset="0"/>
                              </a:rPr>
                              <m:t>Φ</m:t>
                            </m:r>
                          </m:e>
                          <m:sub>
                            <m:r>
                              <a:rPr lang="es-MX" sz="1800" b="0" i="1" smtClean="0">
                                <a:latin typeface="Cambria Math" panose="02040503050406030204" pitchFamily="18" charset="0"/>
                                <a:ea typeface="Cambria Math" panose="02040503050406030204" pitchFamily="18" charset="0"/>
                                <a:cs typeface="Arial" panose="020B0604020202020204" pitchFamily="34" charset="0"/>
                              </a:rPr>
                              <m:t>𝐵</m:t>
                            </m:r>
                          </m:sub>
                        </m:sSub>
                      </m:num>
                      <m:den>
                        <m:r>
                          <a:rPr lang="es-MX" sz="1800" b="0" i="1" smtClean="0">
                            <a:latin typeface="Cambria Math" panose="02040503050406030204" pitchFamily="18" charset="0"/>
                            <a:ea typeface="Cambria Math" panose="02040503050406030204" pitchFamily="18" charset="0"/>
                            <a:cs typeface="Arial" panose="020B0604020202020204" pitchFamily="34" charset="0"/>
                          </a:rPr>
                          <m:t>𝑑𝑡</m:t>
                        </m:r>
                      </m:den>
                    </m:f>
                  </m:oMath>
                </a14:m>
                <a:endParaRPr lang="es-MX" sz="1800" dirty="0">
                  <a:latin typeface="Arial" panose="020B0604020202020204" pitchFamily="34" charset="0"/>
                  <a:cs typeface="Arial" panose="020B0604020202020204" pitchFamily="34" charset="0"/>
                </a:endParaRPr>
              </a:p>
              <a:p>
                <a:pPr>
                  <a:lnSpc>
                    <a:spcPct val="100000"/>
                  </a:lnSpc>
                </a:pPr>
                <a:endParaRPr lang="es-MX" sz="1800" dirty="0"/>
              </a:p>
            </p:txBody>
          </p:sp>
        </mc:Choice>
        <mc:Fallback>
          <p:sp>
            <p:nvSpPr>
              <p:cNvPr id="3" name="Marcador de contenido 2">
                <a:extLst>
                  <a:ext uri="{FF2B5EF4-FFF2-40B4-BE49-F238E27FC236}">
                    <a16:creationId xmlns:a16="http://schemas.microsoft.com/office/drawing/2014/main" id="{E5DCAEB9-5524-5A7A-D1DE-A3AD1644CBC6}"/>
                  </a:ext>
                </a:extLst>
              </p:cNvPr>
              <p:cNvSpPr>
                <a:spLocks noGrp="1" noRot="1" noChangeAspect="1" noMove="1" noResize="1" noEditPoints="1" noAdjustHandles="1" noChangeArrowheads="1" noChangeShapeType="1" noTextEdit="1"/>
              </p:cNvSpPr>
              <p:nvPr>
                <p:ph idx="1"/>
              </p:nvPr>
            </p:nvSpPr>
            <p:spPr>
              <a:xfrm>
                <a:off x="572493" y="2071316"/>
                <a:ext cx="6713552" cy="4119172"/>
              </a:xfrm>
              <a:blipFill>
                <a:blip r:embed="rId2"/>
                <a:stretch>
                  <a:fillRect l="-272" t="-1331" r="-999"/>
                </a:stretch>
              </a:blipFill>
            </p:spPr>
            <p:txBody>
              <a:bodyPr/>
              <a:lstStyle/>
              <a:p>
                <a:r>
                  <a:rPr lang="es-MX">
                    <a:noFill/>
                  </a:rPr>
                  <a:t> </a:t>
                </a:r>
              </a:p>
            </p:txBody>
          </p:sp>
        </mc:Fallback>
      </mc:AlternateContent>
      <p:pic>
        <p:nvPicPr>
          <p:cNvPr id="4" name="Imagen 3">
            <a:extLst>
              <a:ext uri="{FF2B5EF4-FFF2-40B4-BE49-F238E27FC236}">
                <a16:creationId xmlns:a16="http://schemas.microsoft.com/office/drawing/2014/main" id="{CF79E560-7160-3322-953C-D51FC5E15ABF}"/>
              </a:ext>
            </a:extLst>
          </p:cNvPr>
          <p:cNvPicPr>
            <a:picLocks noChangeAspect="1"/>
          </p:cNvPicPr>
          <p:nvPr/>
        </p:nvPicPr>
        <p:blipFill rotWithShape="1">
          <a:blip r:embed="rId3"/>
          <a:srcRect r="-1" b="15284"/>
          <a:stretch/>
        </p:blipFill>
        <p:spPr>
          <a:xfrm>
            <a:off x="7675658" y="2093976"/>
            <a:ext cx="3941064" cy="4096512"/>
          </a:xfrm>
          <a:prstGeom prst="rect">
            <a:avLst/>
          </a:prstGeom>
        </p:spPr>
      </p:pic>
    </p:spTree>
    <p:extLst>
      <p:ext uri="{BB962C8B-B14F-4D97-AF65-F5344CB8AC3E}">
        <p14:creationId xmlns:p14="http://schemas.microsoft.com/office/powerpoint/2010/main" val="35475389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0">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00AD093-90B6-BBB7-5984-037913E3F144}"/>
              </a:ext>
            </a:extLst>
          </p:cNvPr>
          <p:cNvSpPr>
            <a:spLocks noGrp="1"/>
          </p:cNvSpPr>
          <p:nvPr>
            <p:ph type="title"/>
          </p:nvPr>
        </p:nvSpPr>
        <p:spPr>
          <a:xfrm>
            <a:off x="5297762" y="329184"/>
            <a:ext cx="6251110" cy="1783080"/>
          </a:xfrm>
        </p:spPr>
        <p:txBody>
          <a:bodyPr anchor="b">
            <a:normAutofit/>
          </a:bodyPr>
          <a:lstStyle/>
          <a:p>
            <a:r>
              <a:rPr lang="es-MX" sz="7200" b="1">
                <a:latin typeface="Arial" panose="020B0604020202020204" pitchFamily="34" charset="0"/>
                <a:cs typeface="Arial" panose="020B0604020202020204" pitchFamily="34" charset="0"/>
              </a:rPr>
              <a:t>Ley de Lenz</a:t>
            </a:r>
            <a:endParaRPr lang="es-MX" sz="7200"/>
          </a:p>
        </p:txBody>
      </p:sp>
      <p:sp>
        <p:nvSpPr>
          <p:cNvPr id="36"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2395728"/>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rgbClr val="D040B9"/>
          </a:solidFill>
          <a:ln w="38100" cap="rnd">
            <a:solidFill>
              <a:srgbClr val="D040B9"/>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Marcador de contenido 2">
            <a:extLst>
              <a:ext uri="{FF2B5EF4-FFF2-40B4-BE49-F238E27FC236}">
                <a16:creationId xmlns:a16="http://schemas.microsoft.com/office/drawing/2014/main" id="{8C8D01AA-B5BC-B5AE-4FB6-BD53BB9579E6}"/>
              </a:ext>
            </a:extLst>
          </p:cNvPr>
          <p:cNvSpPr>
            <a:spLocks noGrp="1"/>
          </p:cNvSpPr>
          <p:nvPr>
            <p:ph idx="1"/>
          </p:nvPr>
        </p:nvSpPr>
        <p:spPr>
          <a:xfrm>
            <a:off x="5297762" y="2706624"/>
            <a:ext cx="6251110" cy="3483864"/>
          </a:xfrm>
        </p:spPr>
        <p:txBody>
          <a:bodyPr>
            <a:normAutofit/>
          </a:bodyPr>
          <a:lstStyle/>
          <a:p>
            <a:pPr>
              <a:lnSpc>
                <a:spcPct val="100000"/>
              </a:lnSpc>
            </a:pPr>
            <a:r>
              <a:rPr lang="es-MX" sz="1500" dirty="0">
                <a:latin typeface="Arial" panose="020B0604020202020204" pitchFamily="34" charset="0"/>
                <a:cs typeface="Arial" panose="020B0604020202020204" pitchFamily="34" charset="0"/>
              </a:rPr>
              <a:t>La ley de Lenz es un método alternativo conveniente para determinar la dirección de una corriente o </a:t>
            </a:r>
            <a:r>
              <a:rPr lang="es-MX" sz="1500" dirty="0" err="1">
                <a:latin typeface="Arial" panose="020B0604020202020204" pitchFamily="34" charset="0"/>
                <a:cs typeface="Arial" panose="020B0604020202020204" pitchFamily="34" charset="0"/>
              </a:rPr>
              <a:t>fem</a:t>
            </a:r>
            <a:r>
              <a:rPr lang="es-MX" sz="1500" dirty="0">
                <a:latin typeface="Arial" panose="020B0604020202020204" pitchFamily="34" charset="0"/>
                <a:cs typeface="Arial" panose="020B0604020202020204" pitchFamily="34" charset="0"/>
              </a:rPr>
              <a:t> inducida. </a:t>
            </a:r>
          </a:p>
          <a:p>
            <a:pPr>
              <a:lnSpc>
                <a:spcPct val="100000"/>
              </a:lnSpc>
            </a:pPr>
            <a:r>
              <a:rPr lang="es-MX" sz="1500" dirty="0">
                <a:latin typeface="Arial" panose="020B0604020202020204" pitchFamily="34" charset="0"/>
                <a:cs typeface="Arial" panose="020B0604020202020204" pitchFamily="34" charset="0"/>
              </a:rPr>
              <a:t>La ley de Lenz establece lo siguiente:</a:t>
            </a:r>
          </a:p>
          <a:p>
            <a:pPr>
              <a:lnSpc>
                <a:spcPct val="100000"/>
              </a:lnSpc>
            </a:pPr>
            <a:r>
              <a:rPr lang="es-MX" sz="1500" dirty="0">
                <a:latin typeface="Arial" panose="020B0604020202020204" pitchFamily="34" charset="0"/>
                <a:cs typeface="Arial" panose="020B0604020202020204" pitchFamily="34" charset="0"/>
              </a:rPr>
              <a:t>La dirección de cualquier efecto de la inducción magnética es la que se opone a la causa del efecto.</a:t>
            </a:r>
          </a:p>
          <a:p>
            <a:pPr marL="0" indent="0">
              <a:lnSpc>
                <a:spcPct val="100000"/>
              </a:lnSpc>
              <a:buNone/>
            </a:pPr>
            <a:r>
              <a:rPr lang="es-ES" sz="1500" dirty="0">
                <a:latin typeface="Arial" panose="020B0604020202020204" pitchFamily="34" charset="0"/>
                <a:cs typeface="Arial" panose="020B0604020202020204" pitchFamily="34" charset="0"/>
              </a:rPr>
              <a:t>Si desplazas un imán o un embobinado de izquierda a derecha, según la Ley de Lenz, la corriente fluirá en el embobinado de derecha a izquierda. Esta corriente inducida generará un campo magnético opuesto al cambio que causó su creación. Este campo magnético opuesto ayudará a estabilizar el sistema y a reducir la velocidad del cambio original.</a:t>
            </a:r>
            <a:endParaRPr lang="es-MX" sz="1500" dirty="0">
              <a:latin typeface="Arial" panose="020B0604020202020204" pitchFamily="34" charset="0"/>
              <a:cs typeface="Arial" panose="020B0604020202020204" pitchFamily="34" charset="0"/>
            </a:endParaRPr>
          </a:p>
          <a:p>
            <a:pPr>
              <a:lnSpc>
                <a:spcPct val="100000"/>
              </a:lnSpc>
            </a:pPr>
            <a:endParaRPr lang="es-MX" sz="1500" dirty="0"/>
          </a:p>
        </p:txBody>
      </p:sp>
      <p:pic>
        <p:nvPicPr>
          <p:cNvPr id="38" name="Picture 26" descr="Marca de exclamación sobre fondo amarillo">
            <a:extLst>
              <a:ext uri="{FF2B5EF4-FFF2-40B4-BE49-F238E27FC236}">
                <a16:creationId xmlns:a16="http://schemas.microsoft.com/office/drawing/2014/main" id="{B60B9993-38C7-F741-21B0-6546C0CD52B1}"/>
              </a:ext>
            </a:extLst>
          </p:cNvPr>
          <p:cNvPicPr>
            <a:picLocks noChangeAspect="1"/>
          </p:cNvPicPr>
          <p:nvPr/>
        </p:nvPicPr>
        <p:blipFill rotWithShape="1">
          <a:blip r:embed="rId2"/>
          <a:srcRect l="30992" r="18075"/>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Tree>
    <p:extLst>
      <p:ext uri="{BB962C8B-B14F-4D97-AF65-F5344CB8AC3E}">
        <p14:creationId xmlns:p14="http://schemas.microsoft.com/office/powerpoint/2010/main" val="1805164880"/>
      </p:ext>
    </p:extLst>
  </p:cSld>
  <p:clrMapOvr>
    <a:masterClrMapping/>
  </p:clrMapOvr>
</p:sld>
</file>

<file path=ppt/theme/theme1.xml><?xml version="1.0" encoding="utf-8"?>
<a:theme xmlns:a="http://schemas.openxmlformats.org/drawingml/2006/main" name="SketchyVTI">
  <a:themeElements>
    <a:clrScheme name="AnalogousFromDarkSeedLeftStep">
      <a:dk1>
        <a:srgbClr val="000000"/>
      </a:dk1>
      <a:lt1>
        <a:srgbClr val="FFFFFF"/>
      </a:lt1>
      <a:dk2>
        <a:srgbClr val="1C2031"/>
      </a:dk2>
      <a:lt2>
        <a:srgbClr val="F0F3F1"/>
      </a:lt2>
      <a:accent1>
        <a:srgbClr val="D040B9"/>
      </a:accent1>
      <a:accent2>
        <a:srgbClr val="9A2EBE"/>
      </a:accent2>
      <a:accent3>
        <a:srgbClr val="6F40D0"/>
      </a:accent3>
      <a:accent4>
        <a:srgbClr val="3440C0"/>
      </a:accent4>
      <a:accent5>
        <a:srgbClr val="4088D0"/>
      </a:accent5>
      <a:accent6>
        <a:srgbClr val="2EB3BE"/>
      </a:accent6>
      <a:hlink>
        <a:srgbClr val="3F6ABF"/>
      </a:hlink>
      <a:folHlink>
        <a:srgbClr val="7F7F7F"/>
      </a:folHlink>
    </a:clrScheme>
    <a:fontScheme name="Custom 2">
      <a:majorFont>
        <a:latin typeface="Modern Love"/>
        <a:ea typeface=""/>
        <a:cs typeface=""/>
      </a:majorFont>
      <a:minorFont>
        <a:latin typeface="The Ha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docProps/app.xml><?xml version="1.0" encoding="utf-8"?>
<Properties xmlns="http://schemas.openxmlformats.org/officeDocument/2006/extended-properties" xmlns:vt="http://schemas.openxmlformats.org/officeDocument/2006/docPropsVTypes">
  <Template>Facet</Template>
  <TotalTime>111</TotalTime>
  <Words>1369</Words>
  <Application>Microsoft Office PowerPoint</Application>
  <PresentationFormat>Panorámica</PresentationFormat>
  <Paragraphs>78</Paragraphs>
  <Slides>24</Slides>
  <Notes>0</Notes>
  <HiddenSlides>0</HiddenSlides>
  <MMClips>1</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24</vt:i4>
      </vt:variant>
    </vt:vector>
  </HeadingPairs>
  <TitlesOfParts>
    <vt:vector size="32" baseType="lpstr">
      <vt:lpstr>Aharoni</vt:lpstr>
      <vt:lpstr>Arial</vt:lpstr>
      <vt:lpstr>Calibri</vt:lpstr>
      <vt:lpstr>Cambria Math</vt:lpstr>
      <vt:lpstr>Modern Love</vt:lpstr>
      <vt:lpstr>The Hand</vt:lpstr>
      <vt:lpstr>Times New Roman</vt:lpstr>
      <vt:lpstr>SketchyVTI</vt:lpstr>
      <vt:lpstr>Presentación de PowerPoint</vt:lpstr>
      <vt:lpstr>1.Introducción a la electricidad</vt:lpstr>
      <vt:lpstr>¿QUÉ ES LA ELECTRICIDAD?</vt:lpstr>
      <vt:lpstr>1.2 CONCEPTOS DE MAGNITUDES ELÉCTRICAS.</vt:lpstr>
      <vt:lpstr>Tensión Eléctrica</vt:lpstr>
      <vt:lpstr>Amperios o intensidad de la corriente eléctrica:</vt:lpstr>
      <vt:lpstr>Resistencia eléctrica</vt:lpstr>
      <vt:lpstr>Potencia eléctrica</vt:lpstr>
      <vt:lpstr>TIPOS DE CORRIENTE ELÉCTRICA</vt:lpstr>
      <vt:lpstr>TIPOS DE CORRIENTE ELÉCTRICA</vt:lpstr>
      <vt:lpstr>1.3 Circuito Eléctrico</vt:lpstr>
      <vt:lpstr>CIRCUITO ELÉCTRICO</vt:lpstr>
      <vt:lpstr>Elementos de un circuito eléctrico</vt:lpstr>
      <vt:lpstr>1.4. MEDICIÓN DE MAGNITUDES ELÉCTRICAS.</vt:lpstr>
      <vt:lpstr>1.5.- CONCEPTOS BÁSICOS DE LAS LEYES OHM, KIRCHHOFF, LENZ, FARADAY Y WATTS.</vt:lpstr>
      <vt:lpstr>Leyes de Kirchhoff.</vt:lpstr>
      <vt:lpstr>Circuito serie.</vt:lpstr>
      <vt:lpstr>Circuito serie.</vt:lpstr>
      <vt:lpstr>Circuito serie.</vt:lpstr>
      <vt:lpstr>Circuito Paralelo.c</vt:lpstr>
      <vt:lpstr>Circuito Paralelo.c</vt:lpstr>
      <vt:lpstr>Circuito Paralelo.c</vt:lpstr>
      <vt:lpstr>Ley de Faraday</vt:lpstr>
      <vt:lpstr>Ley de Lenz</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Victor Rodriguez</dc:creator>
  <cp:lastModifiedBy>Victor Rodriguez</cp:lastModifiedBy>
  <cp:revision>3</cp:revision>
  <dcterms:created xsi:type="dcterms:W3CDTF">2024-04-09T02:02:44Z</dcterms:created>
  <dcterms:modified xsi:type="dcterms:W3CDTF">2024-04-13T18:45:11Z</dcterms:modified>
</cp:coreProperties>
</file>